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1pPr>
    <a:lvl2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2pPr>
    <a:lvl3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3pPr>
    <a:lvl4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4pPr>
    <a:lvl5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5pPr>
    <a:lvl6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6pPr>
    <a:lvl7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7pPr>
    <a:lvl8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8pPr>
    <a:lvl9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noFill/>
              <a:miter lim="400000"/>
            </a:ln>
          </a:left>
          <a:right>
            <a:ln w="12700" cap="flat">
              <a:noFill/>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solidFill>
                <a:srgbClr val="536773"/>
              </a:solidFill>
              <a:prstDash val="solid"/>
              <a:miter lim="400000"/>
            </a:ln>
          </a:insideV>
        </a:tcBdr>
        <a:fill>
          <a:solidFill>
            <a:schemeClr val="accent1">
              <a:hueOff val="-217956"/>
              <a:satOff val="14368"/>
              <a:lumOff val="17764"/>
            </a:schemeClr>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CEEEE"/>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chemeClr val="accent3">
              <a:hueOff val="571091"/>
              <a:satOff val="15926"/>
              <a:lumOff val="22314"/>
            </a:schemeClr>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45B43B"/>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45B43B"/>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9036"/>
              <a:lumOff val="17111"/>
            </a:schemeClr>
          </a:solidFill>
        </a:fill>
      </a:tcStyle>
    </a:band2H>
    <a:firstCol>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BD17"/>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noFill/>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8A25"/>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ECEEEF"/>
          </a:solidFill>
        </a:fill>
      </a:tcStyle>
    </a:band2H>
    <a:firstCol>
      <a:tcTxStyle b="on" i="off">
        <a:font>
          <a:latin typeface="Graphik Semibold"/>
          <a:ea typeface="Graphik Semibold"/>
          <a:cs typeface="Graphik Semibold"/>
        </a:font>
        <a:srgbClr val="FFFFFF"/>
      </a:tcTxStyle>
      <a:tcStyle>
        <a:tcBdr>
          <a:left>
            <a:ln w="12700" cap="flat">
              <a:solidFill>
                <a:srgbClr val="A6AAA9"/>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32C5B9"/>
          </a:solidFill>
        </a:fill>
      </a:tcStyle>
    </a:firstCol>
    <a:lastRow>
      <a:tcTxStyle b="on" i="off">
        <a:font>
          <a:latin typeface="Graphik Semibold"/>
          <a:ea typeface="Graphik Semibold"/>
          <a:cs typeface="Graphik Semibold"/>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38100" cap="flat">
              <a:solidFill>
                <a:schemeClr val="accent2">
                  <a:hueOff val="240640"/>
                  <a:satOff val="2542"/>
                  <a:lumOff val="-13198"/>
                </a:schemeClr>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FFFFFF"/>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A6AAA9"/>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chemeClr val="accent2">
              <a:hueOff val="240640"/>
              <a:satOff val="2542"/>
              <a:lumOff val="-13198"/>
            </a:schemeClr>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F"/>
          </a:solidFill>
        </a:fill>
      </a:tcStyle>
    </a:band2H>
    <a:firstCol>
      <a:tcTxStyle b="on" i="off">
        <a:font>
          <a:latin typeface="Graphik Semibold"/>
          <a:ea typeface="Graphik Semibold"/>
          <a:cs typeface="Graphik Semibold"/>
        </a:font>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Hi everyone. I’m glad to see you are interested in the method I covered within my project. </a:t>
            </a:r>
          </a:p>
          <a:p>
            <a:pPr/>
            <a:r>
              <a:t>I will be talking about AdaBoost.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lvl1pPr marL="228600" indent="-228600">
              <a:buSzPct val="100000"/>
              <a:buChar char="•"/>
            </a:lvl1pPr>
          </a:lstStyle>
          <a:p>
            <a:pPr/>
            <a:r>
              <a:t>And for GARCH model (also achiving convergence and using the same approach to forming low informative priors)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Shape 260"/>
          <p:cNvSpPr/>
          <p:nvPr>
            <p:ph type="sldImg"/>
          </p:nvPr>
        </p:nvSpPr>
        <p:spPr>
          <a:prstGeom prst="rect">
            <a:avLst/>
          </a:prstGeom>
        </p:spPr>
        <p:txBody>
          <a:bodyPr/>
          <a:lstStyle/>
          <a:p>
            <a:pPr/>
          </a:p>
        </p:txBody>
      </p:sp>
      <p:sp>
        <p:nvSpPr>
          <p:cNvPr id="261" name="Shape 261"/>
          <p:cNvSpPr/>
          <p:nvPr>
            <p:ph type="body" sz="quarter" idx="1"/>
          </p:nvPr>
        </p:nvSpPr>
        <p:spPr>
          <a:prstGeom prst="rect">
            <a:avLst/>
          </a:prstGeom>
        </p:spPr>
        <p:txBody>
          <a:bodyPr/>
          <a:lstStyle/>
          <a:p>
            <a:pPr marL="228600" indent="-228600">
              <a:buSzPct val="100000"/>
              <a:buChar char="•"/>
            </a:pPr>
            <a:r>
              <a:t>But for Realized GARCH model (though achiving good convergence results for most of parameters)</a:t>
            </a:r>
          </a:p>
          <a:p>
            <a:pPr marL="228600" indent="-228600">
              <a:buSzPct val="100000"/>
              <a:buChar char="•"/>
            </a:pPr>
            <a:r>
              <a:t>And having Rhat very close to one for all the parameters,</a:t>
            </a:r>
          </a:p>
          <a:p>
            <a:pPr marL="228600" indent="-228600">
              <a:buSzPct val="100000"/>
              <a:buChar char="•"/>
            </a:pPr>
            <a:r>
              <a:t>I got autocorrelation for 1/3 of parameters and also indication of divergence by the STAN software</a:t>
            </a:r>
          </a:p>
          <a:p>
            <a:pPr/>
            <a:r>
              <a:t>I spent a lot of time working with different priors (especially for sigma u) which constantly improved the results,</a:t>
            </a:r>
          </a:p>
          <a:p>
            <a:pPr/>
            <a:r>
              <a:t>But at the end did not get a fully converging version</a:t>
            </a:r>
          </a:p>
          <a:p>
            <a:pPr/>
            <a:r>
              <a:t>Thus decided not to use this Model.</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Shape 270"/>
          <p:cNvSpPr/>
          <p:nvPr>
            <p:ph type="sldImg"/>
          </p:nvPr>
        </p:nvSpPr>
        <p:spPr>
          <a:prstGeom prst="rect">
            <a:avLst/>
          </a:prstGeom>
        </p:spPr>
        <p:txBody>
          <a:bodyPr/>
          <a:lstStyle/>
          <a:p>
            <a:pPr/>
          </a:p>
        </p:txBody>
      </p:sp>
      <p:sp>
        <p:nvSpPr>
          <p:cNvPr id="271" name="Shape 271"/>
          <p:cNvSpPr/>
          <p:nvPr>
            <p:ph type="body" sz="quarter" idx="1"/>
          </p:nvPr>
        </p:nvSpPr>
        <p:spPr>
          <a:prstGeom prst="rect">
            <a:avLst/>
          </a:prstGeom>
        </p:spPr>
        <p:txBody>
          <a:bodyPr/>
          <a:lstStyle/>
          <a:p>
            <a:pPr marL="228600" indent="-228600">
              <a:buSzPct val="100000"/>
              <a:buChar char="•"/>
            </a:pPr>
            <a:r>
              <a:t>ARCH(1) and GARCH(1,1) on average had very close WAIC/ LOOIC, but at the same time out of sample results for GARCH(1,1) were better (i.e. smaller errors for 9 days forward prediction; e.g. MSE GARCH(1,1) 7.506 vs MSE ARCH(1) 7.989). </a:t>
            </a:r>
          </a:p>
          <a:p>
            <a:pPr marL="228600" indent="-228600">
              <a:buSzPct val="100000"/>
              <a:buChar char="•"/>
            </a:pPr>
            <a:r>
              <a:t>Distributions of observed data and a random sample of replications (Figure 5) shows that distribution of the real data is narrower and left-shifted in comparison with the distribution of samples drawn from the posterior distribution. This might suggest that the GARCH(1,1) model with parameters found in this project is not the best one for real-life prediction.</a:t>
            </a:r>
          </a:p>
          <a:p>
            <a:pPr marL="228600" indent="-228600">
              <a:buSzPct val="100000"/>
              <a:buChar char="•"/>
            </a:pPr>
            <a:r>
              <a:t>9 days predicted results for every time window (dotted vertical lines are at the end of these overlapping windows) also confirms this outcome. The results are skewed towards increasing 9 days series (i.e. with positive returns) and do not fit the actual data. It implies that usage of posterior  mean returns for reconstruction of the time series (based on starting points and  chain of mean returns) is not an optimal way for such kind of problems and should be replaced by a more sophisticated data reconstruction algorithm.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Based on the results of this project I believe it is possible to use Bayesian modelling framework for time series forecasting (although this work did not provide a tool to address the question of interest).  I found that this field of research has a lot of challenges which are not visible from the beginning for a newcomer and at the same time is interesting and promises valuable practical results. The most surprising result for me was how sensitive complicated models (i.e. Realized GARCH) are to prior selection – they just do not run with non-relevant low-informative priors. The project also helped me to build better intuition for posterior predictive check and greatly improve my knowledge of STAN language. Additionally, I found an interesting area for my further research related to implementation of Bayesian framework for n-days-ahead time series forecasting, which would let me improve the design of this study. In addition, working on this project I became interested in multivariate GARCH models.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According to Bloomberg Intelligence During the first six months of this year individual investors accounted for almost 20% of the shares traded in the U.S stock market, up from 14.9% last year and nearly doubled the level from 2010.</a:t>
            </a:r>
          </a:p>
          <a:p>
            <a:pPr/>
            <a:r>
              <a:t>Gallup finds 55% of Americans reporting that they own stock, based on polls conducted in March and April 2020 </a:t>
            </a:r>
          </a:p>
          <a:p>
            <a:pPr/>
            <a:r>
              <a:t>One of the major risks investors face is the stock market volatility, which is exceptionally high this year.</a:t>
            </a:r>
          </a:p>
          <a:p>
            <a:pPr/>
            <a:r>
              <a:t>Traditionally volatility is measured by VIX index which is remarkable because is calculated from financial derivative prices and thus reflects current market expectation about the future volatility. </a:t>
            </a:r>
          </a:p>
          <a:p>
            <a:pPr/>
            <a:r>
              <a:t>Figure 1 on this slide shows that VIX has a strong negative correlation with S&amp;P500 index.</a:t>
            </a:r>
          </a:p>
          <a:p>
            <a:pPr/>
            <a:r>
              <a:t>Therefore, volatility forecasts appeared to be very important for Public Good as it may help a lot of people, especially newcomers to the stock market, to avoid substantial financial operations during periods of high volatility.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One of the natural choices for volatility forecasting is VIX itself which is inherently forward-looking. But the difficulty is that VIX substantially differs from the realized volatility measured by the actual S&amp;P 500 performance, where the former averaging more than four points higher than actual realized volatility (Figure 2).</a:t>
            </a:r>
          </a:p>
          <a:p>
            <a:pPr/>
            <a:r>
              <a:t>To help individual investors to avoid trading during unacceptably volatile periods it is reasonable to try to find a way of future volatility forecasting. Using this forecast one will be able to answer the following question: “is the expected market volatility acceptable for me to make investment decisions during this time?”.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For exploratory data analysis I combined into one dataset data for VIX, realized volatility and S&amp;P500 and their derivatives (namely standard deviation with different time shift). </a:t>
            </a:r>
          </a:p>
          <a:p>
            <a:pPr marL="273050" indent="-273050">
              <a:buSzPct val="150000"/>
              <a:buChar char="-"/>
            </a:pPr>
            <a:r>
              <a:t>S&amp;P500 quotes YAHOO; </a:t>
            </a:r>
          </a:p>
          <a:p>
            <a:pPr marL="273050" indent="-273050">
              <a:buSzPct val="150000"/>
              <a:buChar char="-"/>
            </a:pPr>
            <a:r>
              <a:t>VIX quotes - provided by the Chicago Board Options Exchange (CBOE) - the largest U.S. options exchange; </a:t>
            </a:r>
          </a:p>
          <a:p>
            <a:pPr marL="273050" indent="-273050">
              <a:buSzPct val="150000"/>
              <a:buChar char="-"/>
            </a:pPr>
            <a:r>
              <a:t>realized volatility estimates - provided by the Oxford-Man Institute's "realized library" </a:t>
            </a:r>
          </a:p>
          <a:p>
            <a:pPr/>
            <a:r>
              <a:t>There are 4 VIX indexes calculated for different time windows (figure 3). Based on the lengths of these windows I calculated the coreespondend SD deviations for SP500 and…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…also added shifted forward SD time series with the same forming a bunch of SP500 derivative time series.</a:t>
            </a:r>
          </a:p>
          <a:p>
            <a:pPr/>
            <a:r>
              <a:t>As the starting point to the question of this project, I examined correlation between all these variables. Interestingly enough, there is almost no correlation between VIX indexes and future point estimates of realized volatility which implies that we VIX is not a good estimate for realized volatility with corresponding time lag. At the same time there is quite a strong correlation between VIX_9d and standard deviations of S&amp;P500 9 days from now (sd_9d_lead_9d). In addition, VIX_9d is highly correlated with the current realized volatility (Figure 6).  It let me narrow down the question of this project to “is the expected VIX_9d dynamic acceptable for me to make investment decisions during the next 9 days?” and focuses my further research to modelling of returns of VIX_9d time series.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marL="228600" indent="-228600">
              <a:buSzPct val="100000"/>
              <a:buChar char="•"/>
            </a:pPr>
            <a:r>
              <a:t>A first-order autoregressive model AR(1) with normal noise takes each point y_n in a sequence y to be generated according to …</a:t>
            </a:r>
          </a:p>
          <a:p>
            <a:pPr marL="228600" indent="-228600">
              <a:buSzPct val="100000"/>
              <a:buChar char="•"/>
            </a:pPr>
            <a:r>
              <a:t>Autoregressive conditional heteroscedasticity model (ARCH(1)) Engle 1982 takes the scale of the noise terms to vary over time and leaves the mean term fixed</a:t>
            </a:r>
          </a:p>
          <a:p>
            <a:pPr marL="228600" indent="-228600">
              <a:buSzPct val="100000"/>
              <a:buChar char="•"/>
            </a:pPr>
            <a:r>
              <a:t>In the GARCH(1,1) extends the ARCH(1) model by including the squared previous difference in return from the mean at time t-1 as a predictor of volatility at time t.</a:t>
            </a:r>
          </a:p>
          <a:p>
            <a:pPr marL="228600" indent="-228600">
              <a:buSzPct val="100000"/>
              <a:buChar char="•"/>
            </a:pPr>
            <a:r>
              <a:t>In the Realized GARCH framework, sigma is also dependent on the lagged realized measure of volatility, such as the realized daily variance.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marL="228600" indent="-228600">
              <a:buSzPct val="100000"/>
              <a:buChar char="•"/>
            </a:pPr>
            <a:r>
              <a:t>Created the model (using low-informative priors derived from the actual data distribution)</a:t>
            </a:r>
          </a:p>
          <a:p>
            <a:pPr marL="228600" indent="-228600">
              <a:buSzPct val="100000"/>
              <a:buChar char="•"/>
            </a:pPr>
            <a:r>
              <a:t>Build it (SHOW) for 6-months time window (10^4 4 chains), </a:t>
            </a:r>
          </a:p>
          <a:p>
            <a:pPr marL="228600" indent="-228600">
              <a:buSzPct val="100000"/>
              <a:buChar char="•"/>
            </a:pPr>
            <a:r>
              <a:t>Recorded the results</a:t>
            </a:r>
          </a:p>
          <a:p>
            <a:pPr marL="228600" indent="-228600">
              <a:buSzPct val="100000"/>
              <a:buChar char="•"/>
            </a:pPr>
            <a:r>
              <a:t>Moved the time window by 2 months</a:t>
            </a:r>
          </a:p>
          <a:p>
            <a:pPr marL="228600" indent="-228600">
              <a:buSzPct val="100000"/>
              <a:buChar char="•"/>
            </a:pPr>
            <a:r>
              <a:t>Repeated the process 9 times (saving the modeling results SHOW)</a:t>
            </a:r>
          </a:p>
          <a:p>
            <a:pPr marL="228600" indent="-228600">
              <a:buSzPct val="100000"/>
              <a:buChar char="•"/>
            </a:pPr>
            <a:r>
              <a:t>Found the means and errors of all the parameters and metrics calculated</a:t>
            </a:r>
          </a:p>
          <a:p>
            <a:pPr marL="228600" indent="-228600">
              <a:buSzPct val="100000"/>
              <a:buChar char="•"/>
            </a:pPr>
            <a:r>
              <a:t>Checked the convergence (That, trace, autocorrelation)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lvl1pPr marL="228600" indent="-228600">
              <a:buSzPct val="100000"/>
              <a:buChar char="•"/>
            </a:lvl1pPr>
          </a:lstStyle>
          <a:p>
            <a:pPr/>
            <a:r>
              <a:t>Successfully repeated this process for ARCH model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11986162"/>
            <a:ext cx="21945599" cy="605791"/>
          </a:xfrm>
          <a:prstGeom prst="rect">
            <a:avLst/>
          </a:prstGeom>
        </p:spPr>
        <p:txBody>
          <a:bodyPr/>
          <a:lstStyle>
            <a:lvl1pPr marL="0" indent="0" algn="ctr" defTabSz="825500">
              <a:lnSpc>
                <a:spcPct val="100000"/>
              </a:lnSpc>
              <a:spcBef>
                <a:spcPts val="0"/>
              </a:spcBef>
              <a:buSzTx/>
              <a:buNone/>
              <a:defRPr spc="-29" sz="3000">
                <a:solidFill>
                  <a:srgbClr val="000000"/>
                </a:solidFill>
                <a:latin typeface="Graphik Medium"/>
                <a:ea typeface="Graphik Medium"/>
                <a:cs typeface="Graphik Medium"/>
                <a:sym typeface="Graphik Medium"/>
              </a:defRPr>
            </a:lvl1pPr>
          </a:lstStyle>
          <a:p>
            <a:pPr/>
            <a:r>
              <a:t>Author and Date</a:t>
            </a:r>
          </a:p>
        </p:txBody>
      </p:sp>
      <p:sp>
        <p:nvSpPr>
          <p:cNvPr id="12" name="Presentation Title"/>
          <p:cNvSpPr txBox="1"/>
          <p:nvPr>
            <p:ph type="title" hasCustomPrompt="1"/>
          </p:nvPr>
        </p:nvSpPr>
        <p:spPr>
          <a:xfrm>
            <a:off x="1219200" y="3543300"/>
            <a:ext cx="21945600" cy="4267200"/>
          </a:xfrm>
          <a:prstGeom prst="rect">
            <a:avLst/>
          </a:prstGeom>
        </p:spPr>
        <p:txBody>
          <a:bodyPr anchor="b"/>
          <a:lstStyle>
            <a:lvl1pPr>
              <a:defRPr spc="-128" sz="12800"/>
            </a:lvl1pPr>
          </a:lstStyle>
          <a:p>
            <a:pPr/>
            <a:r>
              <a:t>Presentation Title</a:t>
            </a:r>
          </a:p>
        </p:txBody>
      </p:sp>
      <p:sp>
        <p:nvSpPr>
          <p:cNvPr id="13" name="Body Level One…"/>
          <p:cNvSpPr txBox="1"/>
          <p:nvPr>
            <p:ph type="body" sz="quarter" idx="1" hasCustomPrompt="1"/>
          </p:nvPr>
        </p:nvSpPr>
        <p:spPr>
          <a:xfrm>
            <a:off x="1219200" y="7567579"/>
            <a:ext cx="21945600" cy="2250593"/>
          </a:xfrm>
          <a:prstGeom prst="rect">
            <a:avLst/>
          </a:prstGeom>
        </p:spPr>
        <p:txBody>
          <a:bodyPr/>
          <a:lstStyle>
            <a:lvl1pPr marL="0" indent="0" algn="ctr" defTabSz="825500">
              <a:lnSpc>
                <a:spcPct val="100000"/>
              </a:lnSpc>
              <a:spcBef>
                <a:spcPts val="0"/>
              </a:spcBef>
              <a:buSzTx/>
              <a:buNone/>
              <a:defRPr spc="-59" sz="6000">
                <a:solidFill>
                  <a:srgbClr val="000000"/>
                </a:solidFill>
                <a:latin typeface="Graphik Semibold"/>
                <a:ea typeface="Graphik Semibold"/>
                <a:cs typeface="Graphik Semibold"/>
                <a:sym typeface="Graphik Semibold"/>
              </a:defRPr>
            </a:lvl1pPr>
            <a:lvl2pPr marL="0" indent="0" algn="ctr" defTabSz="825500">
              <a:lnSpc>
                <a:spcPct val="100000"/>
              </a:lnSpc>
              <a:spcBef>
                <a:spcPts val="0"/>
              </a:spcBef>
              <a:buSzTx/>
              <a:buNone/>
              <a:defRPr spc="-59" sz="6000">
                <a:solidFill>
                  <a:srgbClr val="000000"/>
                </a:solidFill>
                <a:latin typeface="Graphik Semibold"/>
                <a:ea typeface="Graphik Semibold"/>
                <a:cs typeface="Graphik Semibold"/>
                <a:sym typeface="Graphik Semibold"/>
              </a:defRPr>
            </a:lvl2pPr>
            <a:lvl3pPr marL="0" indent="0" algn="ctr" defTabSz="825500">
              <a:lnSpc>
                <a:spcPct val="100000"/>
              </a:lnSpc>
              <a:spcBef>
                <a:spcPts val="0"/>
              </a:spcBef>
              <a:buSzTx/>
              <a:buNone/>
              <a:defRPr spc="-59" sz="6000">
                <a:solidFill>
                  <a:srgbClr val="000000"/>
                </a:solidFill>
                <a:latin typeface="Graphik Semibold"/>
                <a:ea typeface="Graphik Semibold"/>
                <a:cs typeface="Graphik Semibold"/>
                <a:sym typeface="Graphik Semibold"/>
              </a:defRPr>
            </a:lvl3pPr>
            <a:lvl4pPr marL="0" indent="0" algn="ctr" defTabSz="825500">
              <a:lnSpc>
                <a:spcPct val="100000"/>
              </a:lnSpc>
              <a:spcBef>
                <a:spcPts val="0"/>
              </a:spcBef>
              <a:buSzTx/>
              <a:buNone/>
              <a:defRPr spc="-59" sz="6000">
                <a:solidFill>
                  <a:srgbClr val="000000"/>
                </a:solidFill>
                <a:latin typeface="Graphik Semibold"/>
                <a:ea typeface="Graphik Semibold"/>
                <a:cs typeface="Graphik Semibold"/>
                <a:sym typeface="Graphik Semibold"/>
              </a:defRPr>
            </a:lvl4pPr>
            <a:lvl5pPr marL="0" indent="0" algn="ctr" defTabSz="825500">
              <a:lnSpc>
                <a:spcPct val="100000"/>
              </a:lnSpc>
              <a:spcBef>
                <a:spcPts val="0"/>
              </a:spcBef>
              <a:buSzTx/>
              <a:buNone/>
              <a:defRPr spc="-59" sz="6000">
                <a:solidFill>
                  <a:srgbClr val="000000"/>
                </a:solidFill>
                <a:latin typeface="Graphik Semibold"/>
                <a:ea typeface="Graphik Semibold"/>
                <a:cs typeface="Graphik Semibold"/>
                <a:sym typeface="Graphik Semibold"/>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idx="1" hasCustomPrompt="1"/>
          </p:nvPr>
        </p:nvSpPr>
        <p:spPr>
          <a:xfrm>
            <a:off x="1219200" y="3251200"/>
            <a:ext cx="21945600" cy="6604000"/>
          </a:xfrm>
          <a:prstGeom prst="rect">
            <a:avLst/>
          </a:prstGeom>
        </p:spPr>
        <p:txBody>
          <a:bodyPr anchor="ctr"/>
          <a:lstStyle>
            <a:lvl1pPr marL="0" indent="0" algn="ctr" defTabSz="2438400">
              <a:lnSpc>
                <a:spcPct val="80000"/>
              </a:lnSpc>
              <a:spcBef>
                <a:spcPts val="0"/>
              </a:spcBef>
              <a:buSzTx/>
              <a:buNone/>
              <a:defRPr sz="12800">
                <a:solidFill>
                  <a:srgbClr val="000000"/>
                </a:solidFill>
                <a:latin typeface="Canela Regular"/>
                <a:ea typeface="Canela Regular"/>
                <a:cs typeface="Canela Regular"/>
                <a:sym typeface="Canela Regular"/>
              </a:defRPr>
            </a:lvl1pPr>
            <a:lvl2pPr marL="0" indent="0" algn="ctr" defTabSz="2438400">
              <a:lnSpc>
                <a:spcPct val="80000"/>
              </a:lnSpc>
              <a:spcBef>
                <a:spcPts val="0"/>
              </a:spcBef>
              <a:buSzTx/>
              <a:buNone/>
              <a:defRPr sz="12800">
                <a:solidFill>
                  <a:srgbClr val="000000"/>
                </a:solidFill>
                <a:latin typeface="Canela Regular"/>
                <a:ea typeface="Canela Regular"/>
                <a:cs typeface="Canela Regular"/>
                <a:sym typeface="Canela Regular"/>
              </a:defRPr>
            </a:lvl2pPr>
            <a:lvl3pPr marL="0" indent="0" algn="ctr" defTabSz="2438400">
              <a:lnSpc>
                <a:spcPct val="80000"/>
              </a:lnSpc>
              <a:spcBef>
                <a:spcPts val="0"/>
              </a:spcBef>
              <a:buSzTx/>
              <a:buNone/>
              <a:defRPr sz="12800">
                <a:solidFill>
                  <a:srgbClr val="000000"/>
                </a:solidFill>
                <a:latin typeface="Canela Regular"/>
                <a:ea typeface="Canela Regular"/>
                <a:cs typeface="Canela Regular"/>
                <a:sym typeface="Canela Regular"/>
              </a:defRPr>
            </a:lvl3pPr>
            <a:lvl4pPr marL="0" indent="0" algn="ctr" defTabSz="2438400">
              <a:lnSpc>
                <a:spcPct val="80000"/>
              </a:lnSpc>
              <a:spcBef>
                <a:spcPts val="0"/>
              </a:spcBef>
              <a:buSzTx/>
              <a:buNone/>
              <a:defRPr sz="12800">
                <a:solidFill>
                  <a:srgbClr val="000000"/>
                </a:solidFill>
                <a:latin typeface="Canela Regular"/>
                <a:ea typeface="Canela Regular"/>
                <a:cs typeface="Canela Regular"/>
                <a:sym typeface="Canela Regular"/>
              </a:defRPr>
            </a:lvl4pPr>
            <a:lvl5pPr marL="0" indent="0" algn="ctr" defTabSz="2438400">
              <a:lnSpc>
                <a:spcPct val="80000"/>
              </a:lnSpc>
              <a:spcBef>
                <a:spcPts val="0"/>
              </a:spcBef>
              <a:buSzTx/>
              <a:buNone/>
              <a:defRPr sz="12800">
                <a:solidFill>
                  <a:srgbClr val="000000"/>
                </a:solidFill>
                <a:latin typeface="Canela Regular"/>
                <a:ea typeface="Canela Regular"/>
                <a:cs typeface="Canela Regular"/>
                <a:sym typeface="Canela Regular"/>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Fact information"/>
          <p:cNvSpPr txBox="1"/>
          <p:nvPr>
            <p:ph type="body" sz="quarter" idx="21" hasCustomPrompt="1"/>
          </p:nvPr>
        </p:nvSpPr>
        <p:spPr>
          <a:xfrm>
            <a:off x="1219200" y="8462239"/>
            <a:ext cx="21945602" cy="832613"/>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Fact information</a:t>
            </a:r>
          </a:p>
        </p:txBody>
      </p:sp>
      <p:sp>
        <p:nvSpPr>
          <p:cNvPr id="107" name="Body Level One…"/>
          <p:cNvSpPr txBox="1"/>
          <p:nvPr>
            <p:ph type="body" sz="half" idx="1" hasCustomPrompt="1"/>
          </p:nvPr>
        </p:nvSpPr>
        <p:spPr>
          <a:xfrm>
            <a:off x="1219200" y="4214484"/>
            <a:ext cx="21945600" cy="4269708"/>
          </a:xfrm>
          <a:prstGeom prst="rect">
            <a:avLst/>
          </a:prstGeom>
        </p:spPr>
        <p:txBody>
          <a:bodyPr anchor="b"/>
          <a:lstStyle>
            <a:lvl1pPr marL="0" indent="0" algn="ctr" defTabSz="2438400">
              <a:lnSpc>
                <a:spcPct val="80000"/>
              </a:lnSpc>
              <a:spcBef>
                <a:spcPts val="0"/>
              </a:spcBef>
              <a:buSzTx/>
              <a:buNone/>
              <a:defRPr sz="22400">
                <a:solidFill>
                  <a:srgbClr val="000000"/>
                </a:solidFill>
                <a:latin typeface="+mn-lt"/>
                <a:ea typeface="+mn-ea"/>
                <a:cs typeface="+mn-cs"/>
                <a:sym typeface="Canela Bold"/>
              </a:defRPr>
            </a:lvl1pPr>
            <a:lvl2pPr marL="0" indent="0" algn="ctr" defTabSz="2438400">
              <a:lnSpc>
                <a:spcPct val="80000"/>
              </a:lnSpc>
              <a:spcBef>
                <a:spcPts val="0"/>
              </a:spcBef>
              <a:buSzTx/>
              <a:buNone/>
              <a:defRPr sz="22400">
                <a:solidFill>
                  <a:srgbClr val="000000"/>
                </a:solidFill>
                <a:latin typeface="+mn-lt"/>
                <a:ea typeface="+mn-ea"/>
                <a:cs typeface="+mn-cs"/>
                <a:sym typeface="Canela Bold"/>
              </a:defRPr>
            </a:lvl2pPr>
            <a:lvl3pPr marL="0" indent="0" algn="ctr" defTabSz="2438400">
              <a:lnSpc>
                <a:spcPct val="80000"/>
              </a:lnSpc>
              <a:spcBef>
                <a:spcPts val="0"/>
              </a:spcBef>
              <a:buSzTx/>
              <a:buNone/>
              <a:defRPr sz="22400">
                <a:solidFill>
                  <a:srgbClr val="000000"/>
                </a:solidFill>
                <a:latin typeface="+mn-lt"/>
                <a:ea typeface="+mn-ea"/>
                <a:cs typeface="+mn-cs"/>
                <a:sym typeface="Canela Bold"/>
              </a:defRPr>
            </a:lvl3pPr>
            <a:lvl4pPr marL="0" indent="0" algn="ctr" defTabSz="2438400">
              <a:lnSpc>
                <a:spcPct val="80000"/>
              </a:lnSpc>
              <a:spcBef>
                <a:spcPts val="0"/>
              </a:spcBef>
              <a:buSzTx/>
              <a:buNone/>
              <a:defRPr sz="22400">
                <a:solidFill>
                  <a:srgbClr val="000000"/>
                </a:solidFill>
                <a:latin typeface="+mn-lt"/>
                <a:ea typeface="+mn-ea"/>
                <a:cs typeface="+mn-cs"/>
                <a:sym typeface="Canela Bold"/>
              </a:defRPr>
            </a:lvl4pPr>
            <a:lvl5pPr marL="0" indent="0" algn="ctr" defTabSz="2438400">
              <a:lnSpc>
                <a:spcPct val="80000"/>
              </a:lnSpc>
              <a:spcBef>
                <a:spcPts val="0"/>
              </a:spcBef>
              <a:buSzTx/>
              <a:buNone/>
              <a:defRPr sz="22400">
                <a:solidFill>
                  <a:srgbClr val="000000"/>
                </a:solidFill>
                <a:latin typeface="+mn-lt"/>
                <a:ea typeface="+mn-ea"/>
                <a:cs typeface="+mn-cs"/>
                <a:sym typeface="Canela Bold"/>
              </a:defRPr>
            </a:lvl5pPr>
          </a:lstStyle>
          <a:p>
            <a:pPr/>
            <a:r>
              <a:t>100%</a:t>
            </a:r>
          </a:p>
          <a:p>
            <a:pPr lvl="1"/>
            <a:r>
              <a:t/>
            </a:r>
          </a:p>
          <a:p>
            <a:pPr lvl="2"/>
            <a:r>
              <a:t/>
            </a:r>
          </a:p>
          <a:p>
            <a:pPr lvl="3"/>
            <a:r>
              <a:t/>
            </a:r>
          </a:p>
          <a:p>
            <a:pPr lvl="4"/>
            <a:r>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19200" y="11100053"/>
            <a:ext cx="21945602" cy="832613"/>
          </a:xfrm>
          <a:prstGeom prst="rect">
            <a:avLst/>
          </a:prstGeom>
        </p:spPr>
        <p:txBody>
          <a:bodyPr anchor="ct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Attribution</a:t>
            </a:r>
          </a:p>
        </p:txBody>
      </p:sp>
      <p:sp>
        <p:nvSpPr>
          <p:cNvPr id="116" name="Body Level One…"/>
          <p:cNvSpPr txBox="1"/>
          <p:nvPr>
            <p:ph type="body" sz="half" idx="1" hasCustomPrompt="1"/>
          </p:nvPr>
        </p:nvSpPr>
        <p:spPr>
          <a:xfrm>
            <a:off x="1219200" y="4178300"/>
            <a:ext cx="21945600" cy="4416425"/>
          </a:xfrm>
          <a:prstGeom prst="rect">
            <a:avLst/>
          </a:prstGeom>
        </p:spPr>
        <p:txBody>
          <a:bodyPr anchor="ctr"/>
          <a:lstStyle>
            <a:lvl1pPr marL="0" indent="0" algn="ctr" defTabSz="2438400">
              <a:lnSpc>
                <a:spcPct val="80000"/>
              </a:lnSpc>
              <a:spcBef>
                <a:spcPts val="0"/>
              </a:spcBef>
              <a:buSzTx/>
              <a:buNone/>
              <a:defRPr sz="8400">
                <a:solidFill>
                  <a:srgbClr val="000000"/>
                </a:solidFill>
                <a:latin typeface="+mn-lt"/>
                <a:ea typeface="+mn-ea"/>
                <a:cs typeface="+mn-cs"/>
                <a:sym typeface="Canela Bold"/>
              </a:defRPr>
            </a:lvl1pPr>
            <a:lvl2pPr marL="0" indent="0" algn="ctr" defTabSz="2438400">
              <a:lnSpc>
                <a:spcPct val="80000"/>
              </a:lnSpc>
              <a:spcBef>
                <a:spcPts val="0"/>
              </a:spcBef>
              <a:buSzTx/>
              <a:buNone/>
              <a:defRPr sz="8400">
                <a:solidFill>
                  <a:srgbClr val="000000"/>
                </a:solidFill>
                <a:latin typeface="+mn-lt"/>
                <a:ea typeface="+mn-ea"/>
                <a:cs typeface="+mn-cs"/>
                <a:sym typeface="Canela Bold"/>
              </a:defRPr>
            </a:lvl2pPr>
            <a:lvl3pPr marL="0" indent="0" algn="ctr" defTabSz="2438400">
              <a:lnSpc>
                <a:spcPct val="80000"/>
              </a:lnSpc>
              <a:spcBef>
                <a:spcPts val="0"/>
              </a:spcBef>
              <a:buSzTx/>
              <a:buNone/>
              <a:defRPr sz="8400">
                <a:solidFill>
                  <a:srgbClr val="000000"/>
                </a:solidFill>
                <a:latin typeface="+mn-lt"/>
                <a:ea typeface="+mn-ea"/>
                <a:cs typeface="+mn-cs"/>
                <a:sym typeface="Canela Bold"/>
              </a:defRPr>
            </a:lvl3pPr>
            <a:lvl4pPr marL="0" indent="0" algn="ctr" defTabSz="2438400">
              <a:lnSpc>
                <a:spcPct val="80000"/>
              </a:lnSpc>
              <a:spcBef>
                <a:spcPts val="0"/>
              </a:spcBef>
              <a:buSzTx/>
              <a:buNone/>
              <a:defRPr sz="8400">
                <a:solidFill>
                  <a:srgbClr val="000000"/>
                </a:solidFill>
                <a:latin typeface="+mn-lt"/>
                <a:ea typeface="+mn-ea"/>
                <a:cs typeface="+mn-cs"/>
                <a:sym typeface="Canela Bold"/>
              </a:defRPr>
            </a:lvl4pPr>
            <a:lvl5pPr marL="0" indent="0" algn="ctr" defTabSz="2438400">
              <a:lnSpc>
                <a:spcPct val="80000"/>
              </a:lnSpc>
              <a:spcBef>
                <a:spcPts val="0"/>
              </a:spcBef>
              <a:buSzTx/>
              <a:buNone/>
              <a:defRPr sz="8400">
                <a:solidFill>
                  <a:srgbClr val="000000"/>
                </a:solidFill>
                <a:latin typeface="+mn-lt"/>
                <a:ea typeface="+mn-ea"/>
                <a:cs typeface="+mn-cs"/>
                <a:sym typeface="Canela 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941297804_1296x1457.jpg"/>
          <p:cNvSpPr/>
          <p:nvPr>
            <p:ph type="pic" sz="quarter" idx="21"/>
          </p:nvPr>
        </p:nvSpPr>
        <p:spPr>
          <a:xfrm>
            <a:off x="15744825" y="5581752"/>
            <a:ext cx="7365408" cy="8280401"/>
          </a:xfrm>
          <a:prstGeom prst="rect">
            <a:avLst/>
          </a:prstGeom>
        </p:spPr>
        <p:txBody>
          <a:bodyPr lIns="91439" tIns="45719" rIns="91439" bIns="45719">
            <a:noAutofit/>
          </a:bodyPr>
          <a:lstStyle/>
          <a:p>
            <a:pPr/>
          </a:p>
        </p:txBody>
      </p:sp>
      <p:sp>
        <p:nvSpPr>
          <p:cNvPr id="125" name="915009552_2264x1509.jpg"/>
          <p:cNvSpPr/>
          <p:nvPr>
            <p:ph type="pic" sz="quarter" idx="22"/>
          </p:nvPr>
        </p:nvSpPr>
        <p:spPr>
          <a:xfrm>
            <a:off x="15363825" y="1270000"/>
            <a:ext cx="8115300" cy="5409006"/>
          </a:xfrm>
          <a:prstGeom prst="rect">
            <a:avLst/>
          </a:prstGeom>
        </p:spPr>
        <p:txBody>
          <a:bodyPr lIns="91439" tIns="45719" rIns="91439" bIns="45719">
            <a:noAutofit/>
          </a:bodyPr>
          <a:lstStyle/>
          <a:p>
            <a:pPr/>
          </a:p>
        </p:txBody>
      </p:sp>
      <p:sp>
        <p:nvSpPr>
          <p:cNvPr id="126" name="740519873_3318x2212.jpg"/>
          <p:cNvSpPr/>
          <p:nvPr>
            <p:ph type="pic" idx="23"/>
          </p:nvPr>
        </p:nvSpPr>
        <p:spPr>
          <a:xfrm>
            <a:off x="-63500" y="1270000"/>
            <a:ext cx="16764000" cy="11176000"/>
          </a:xfrm>
          <a:prstGeom prst="rect">
            <a:avLst/>
          </a:prstGeom>
        </p:spPr>
        <p:txBody>
          <a:bodyPr lIns="91439" tIns="45719" rIns="91439" bIns="45719">
            <a:noAutofit/>
          </a:bodyPr>
          <a:lstStyle/>
          <a:p>
            <a:pPr/>
          </a:p>
        </p:txBody>
      </p:sp>
      <p:sp>
        <p:nvSpPr>
          <p:cNvPr id="127"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740519873_3318x2212.jpg"/>
          <p:cNvSpPr/>
          <p:nvPr>
            <p:ph type="pic" idx="21"/>
          </p:nvPr>
        </p:nvSpPr>
        <p:spPr>
          <a:xfrm>
            <a:off x="1270000" y="-423334"/>
            <a:ext cx="21844000" cy="14562668"/>
          </a:xfrm>
          <a:prstGeom prst="rect">
            <a:avLst/>
          </a:prstGeom>
        </p:spPr>
        <p:txBody>
          <a:bodyPr lIns="91439" tIns="45719" rIns="91439" bIns="45719">
            <a:noAutofit/>
          </a:bodyPr>
          <a:lstStyle/>
          <a:p>
            <a:pPr/>
          </a:p>
        </p:txBody>
      </p:sp>
      <p:sp>
        <p:nvSpPr>
          <p:cNvPr id="135"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740519873_3318x2212.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19200" y="3543300"/>
            <a:ext cx="21945600" cy="4267200"/>
          </a:xfrm>
          <a:prstGeom prst="rect">
            <a:avLst/>
          </a:prstGeom>
        </p:spPr>
        <p:txBody>
          <a:bodyPr anchor="b"/>
          <a:lstStyle>
            <a:lvl1pPr>
              <a:defRPr spc="-128" sz="12800">
                <a:solidFill>
                  <a:srgbClr val="FFFFFF"/>
                </a:solidFill>
              </a:defRPr>
            </a:lvl1pPr>
          </a:lstStyle>
          <a:p>
            <a:pPr/>
            <a:r>
              <a:t>Presentation Title</a:t>
            </a:r>
          </a:p>
        </p:txBody>
      </p:sp>
      <p:sp>
        <p:nvSpPr>
          <p:cNvPr id="23" name="Body Level One…"/>
          <p:cNvSpPr txBox="1"/>
          <p:nvPr>
            <p:ph type="body" sz="quarter" idx="1" hasCustomPrompt="1"/>
          </p:nvPr>
        </p:nvSpPr>
        <p:spPr>
          <a:xfrm>
            <a:off x="1219200" y="7569200"/>
            <a:ext cx="21945600" cy="2252112"/>
          </a:xfrm>
          <a:prstGeom prst="rect">
            <a:avLst/>
          </a:prstGeom>
        </p:spPr>
        <p:txBody>
          <a:bodyPr/>
          <a:lstStyle>
            <a:lvl1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1pPr>
            <a:lvl2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2pPr>
            <a:lvl3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3pPr>
            <a:lvl4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4pPr>
            <a:lvl5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5pPr>
          </a:lstStyle>
          <a:p>
            <a:pPr/>
            <a:r>
              <a:t>Presentation Subtitle</a:t>
            </a:r>
          </a:p>
          <a:p>
            <a:pPr lvl="1"/>
            <a:r>
              <a:t/>
            </a:r>
          </a:p>
          <a:p>
            <a:pPr lvl="2"/>
            <a:r>
              <a:t/>
            </a:r>
          </a:p>
          <a:p>
            <a:pPr lvl="3"/>
            <a:r>
              <a:t/>
            </a:r>
          </a:p>
          <a:p>
            <a:pPr lvl="4"/>
            <a:r>
              <a:t/>
            </a:r>
          </a:p>
        </p:txBody>
      </p:sp>
      <p:sp>
        <p:nvSpPr>
          <p:cNvPr id="24" name="Author and Date"/>
          <p:cNvSpPr txBox="1"/>
          <p:nvPr>
            <p:ph type="body" sz="quarter" idx="22" hasCustomPrompt="1"/>
          </p:nvPr>
        </p:nvSpPr>
        <p:spPr>
          <a:xfrm>
            <a:off x="1219200" y="11988800"/>
            <a:ext cx="21945602" cy="605791"/>
          </a:xfrm>
          <a:prstGeom prst="rect">
            <a:avLst/>
          </a:prstGeom>
        </p:spPr>
        <p:txBody>
          <a:bodyPr/>
          <a:lstStyle>
            <a:lvl1pPr marL="0" indent="0" algn="ctr" defTabSz="825500">
              <a:lnSpc>
                <a:spcPct val="100000"/>
              </a:lnSpc>
              <a:spcBef>
                <a:spcPts val="0"/>
              </a:spcBef>
              <a:buSzTx/>
              <a:buNone/>
              <a:defRPr spc="-29" sz="3000">
                <a:solidFill>
                  <a:srgbClr val="FFFFFF"/>
                </a:solidFill>
                <a:latin typeface="Graphik Medium"/>
                <a:ea typeface="Graphik Medium"/>
                <a:cs typeface="Graphik Medium"/>
                <a:sym typeface="Graphik Medium"/>
              </a:defRPr>
            </a:lvl1pPr>
          </a:lstStyle>
          <a:p>
            <a:pPr/>
            <a:r>
              <a:t>Author and Date</a:t>
            </a:r>
          </a:p>
        </p:txBody>
      </p:sp>
      <p:sp>
        <p:nvSpPr>
          <p:cNvPr id="2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Slide Title"/>
          <p:cNvSpPr txBox="1"/>
          <p:nvPr>
            <p:ph type="title" hasCustomPrompt="1"/>
          </p:nvPr>
        </p:nvSpPr>
        <p:spPr>
          <a:xfrm>
            <a:off x="1215495" y="4585102"/>
            <a:ext cx="9757338" cy="2540001"/>
          </a:xfrm>
          <a:prstGeom prst="rect">
            <a:avLst/>
          </a:prstGeom>
        </p:spPr>
        <p:txBody>
          <a:bodyPr anchor="b"/>
          <a:lstStyle/>
          <a:p>
            <a:pPr/>
            <a:r>
              <a:t>Slide Title</a:t>
            </a:r>
          </a:p>
        </p:txBody>
      </p:sp>
      <p:sp>
        <p:nvSpPr>
          <p:cNvPr id="33" name="Image"/>
          <p:cNvSpPr/>
          <p:nvPr>
            <p:ph type="pic" idx="21"/>
          </p:nvPr>
        </p:nvSpPr>
        <p:spPr>
          <a:xfrm>
            <a:off x="9283700" y="1270000"/>
            <a:ext cx="16751300" cy="11176000"/>
          </a:xfrm>
          <a:prstGeom prst="rect">
            <a:avLst/>
          </a:prstGeom>
        </p:spPr>
        <p:txBody>
          <a:bodyPr lIns="91439" tIns="45719" rIns="91439" bIns="45719">
            <a:noAutofit/>
          </a:bodyPr>
          <a:lstStyle/>
          <a:p>
            <a:pPr/>
          </a:p>
        </p:txBody>
      </p:sp>
      <p:sp>
        <p:nvSpPr>
          <p:cNvPr id="34" name="Body Level One…"/>
          <p:cNvSpPr txBox="1"/>
          <p:nvPr>
            <p:ph type="body" sz="quarter" idx="1" hasCustomPrompt="1"/>
          </p:nvPr>
        </p:nvSpPr>
        <p:spPr>
          <a:xfrm>
            <a:off x="1219200" y="7016750"/>
            <a:ext cx="9753600" cy="5416550"/>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vl2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2pPr>
            <a:lvl3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3pPr>
            <a:lvl4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4pPr>
            <a:lvl5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Subtitle"/>
          <p:cNvSpPr txBox="1"/>
          <p:nvPr>
            <p:ph type="body" sz="quarter" idx="21" hasCustomPrompt="1"/>
          </p:nvPr>
        </p:nvSpPr>
        <p:spPr>
          <a:xfrm>
            <a:off x="1219200" y="2384648"/>
            <a:ext cx="21945602" cy="832613"/>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Slide Subtitle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19200" y="4013200"/>
            <a:ext cx="21945600" cy="8487148"/>
          </a:xfrm>
          <a:prstGeom prst="rect">
            <a:avLst/>
          </a:prstGeom>
        </p:spPr>
        <p:txBody>
          <a:bodyPr numCol="2" spcCol="2558384"/>
          <a:lstStyle/>
          <a:p>
            <a:pPr/>
            <a:r>
              <a:t>Slide bullet text</a:t>
            </a:r>
          </a:p>
          <a:p>
            <a:pPr lvl="1"/>
            <a:r>
              <a:t/>
            </a:r>
          </a:p>
          <a:p>
            <a:pPr lvl="2"/>
            <a:r>
              <a:t/>
            </a:r>
          </a:p>
          <a:p>
            <a:pPr lvl="3"/>
            <a:r>
              <a:t/>
            </a:r>
          </a:p>
          <a:p>
            <a:pPr lvl="4"/>
            <a:r>
              <a:t/>
            </a:r>
          </a:p>
        </p:txBody>
      </p:sp>
      <p:sp>
        <p:nvSpPr>
          <p:cNvPr id="53"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Title"/>
          <p:cNvSpPr txBox="1"/>
          <p:nvPr>
            <p:ph type="title" hasCustomPrompt="1"/>
          </p:nvPr>
        </p:nvSpPr>
        <p:spPr>
          <a:xfrm>
            <a:off x="1219200" y="774700"/>
            <a:ext cx="9753600" cy="1600200"/>
          </a:xfrm>
          <a:prstGeom prst="rect">
            <a:avLst/>
          </a:prstGeom>
        </p:spPr>
        <p:txBody>
          <a:bodyPr/>
          <a:lstStyle/>
          <a:p>
            <a:pPr/>
            <a:r>
              <a:t>Slide Title</a:t>
            </a:r>
          </a:p>
        </p:txBody>
      </p:sp>
      <p:sp>
        <p:nvSpPr>
          <p:cNvPr id="61" name="Image"/>
          <p:cNvSpPr/>
          <p:nvPr>
            <p:ph type="pic" idx="21"/>
          </p:nvPr>
        </p:nvSpPr>
        <p:spPr>
          <a:xfrm>
            <a:off x="12192644" y="718588"/>
            <a:ext cx="10972801" cy="12329624"/>
          </a:xfrm>
          <a:prstGeom prst="rect">
            <a:avLst/>
          </a:prstGeom>
        </p:spPr>
        <p:txBody>
          <a:bodyPr lIns="91439" tIns="45719" rIns="91439" bIns="45719">
            <a:noAutofit/>
          </a:bodyPr>
          <a:lstStyle/>
          <a:p>
            <a:pPr/>
          </a:p>
        </p:txBody>
      </p:sp>
      <p:sp>
        <p:nvSpPr>
          <p:cNvPr id="62" name="Slide Subtitle"/>
          <p:cNvSpPr txBox="1"/>
          <p:nvPr>
            <p:ph type="body" sz="quarter" idx="22" hasCustomPrompt="1"/>
          </p:nvPr>
        </p:nvSpPr>
        <p:spPr>
          <a:xfrm>
            <a:off x="1219200" y="2387600"/>
            <a:ext cx="9757569" cy="832612"/>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Slide Subtitle</a:t>
            </a:r>
          </a:p>
        </p:txBody>
      </p:sp>
      <p:sp>
        <p:nvSpPr>
          <p:cNvPr id="63" name="Body Level One…"/>
          <p:cNvSpPr txBox="1"/>
          <p:nvPr>
            <p:ph type="body" sz="half" idx="1" hasCustomPrompt="1"/>
          </p:nvPr>
        </p:nvSpPr>
        <p:spPr>
          <a:xfrm>
            <a:off x="1219200" y="4023221"/>
            <a:ext cx="9757569" cy="8384679"/>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xfrm>
            <a:off x="1200403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19200" y="3242270"/>
            <a:ext cx="21945600" cy="6604001"/>
          </a:xfrm>
          <a:prstGeom prst="rect">
            <a:avLst/>
          </a:prstGeom>
        </p:spPr>
        <p:txBody>
          <a:bodyPr anchor="ctr"/>
          <a:lstStyle>
            <a:lvl1pPr>
              <a:defRPr spc="0" sz="12800"/>
            </a:lvl1pPr>
          </a:lstStyle>
          <a:p>
            <a:pPr/>
            <a:r>
              <a:t>Section Title</a:t>
            </a:r>
          </a:p>
        </p:txBody>
      </p:sp>
      <p:sp>
        <p:nvSpPr>
          <p:cNvPr id="72"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19200" y="2384648"/>
            <a:ext cx="21945602" cy="832613"/>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Slide Subtitle</a:t>
            </a:r>
          </a:p>
        </p:txBody>
      </p:sp>
      <p:sp>
        <p:nvSpPr>
          <p:cNvPr id="81"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p>
            <a:pPr/>
            <a:r>
              <a:t>Agenda Title</a:t>
            </a:r>
          </a:p>
        </p:txBody>
      </p:sp>
      <p:sp>
        <p:nvSpPr>
          <p:cNvPr id="89" name="Body Level One…"/>
          <p:cNvSpPr txBox="1"/>
          <p:nvPr>
            <p:ph type="body" idx="1" hasCustomPrompt="1"/>
          </p:nvPr>
        </p:nvSpPr>
        <p:spPr>
          <a:xfrm>
            <a:off x="1219200" y="4013200"/>
            <a:ext cx="21945600" cy="8385548"/>
          </a:xfrm>
          <a:prstGeom prst="rect">
            <a:avLst/>
          </a:prstGeom>
        </p:spPr>
        <p:txBody>
          <a:bodyPr/>
          <a:lstStyle>
            <a:lvl1pPr marL="0" indent="0" defTabSz="825500">
              <a:lnSpc>
                <a:spcPct val="100000"/>
              </a:lnSpc>
              <a:buSzTx/>
              <a:buNone/>
              <a:defRPr spc="-136" sz="6800">
                <a:solidFill>
                  <a:srgbClr val="000000"/>
                </a:solidFill>
                <a:latin typeface="Canela Deck Regular"/>
                <a:ea typeface="Canela Deck Regular"/>
                <a:cs typeface="Canela Deck Regular"/>
                <a:sym typeface="Canela Deck Regular"/>
              </a:defRPr>
            </a:lvl1pPr>
            <a:lvl2pPr marL="0" indent="0" defTabSz="825500">
              <a:lnSpc>
                <a:spcPct val="100000"/>
              </a:lnSpc>
              <a:buSzTx/>
              <a:buNone/>
              <a:defRPr spc="-136" sz="6800">
                <a:solidFill>
                  <a:srgbClr val="000000"/>
                </a:solidFill>
                <a:latin typeface="Canela Deck Regular"/>
                <a:ea typeface="Canela Deck Regular"/>
                <a:cs typeface="Canela Deck Regular"/>
                <a:sym typeface="Canela Deck Regular"/>
              </a:defRPr>
            </a:lvl2pPr>
            <a:lvl3pPr marL="0" indent="0" defTabSz="825500">
              <a:lnSpc>
                <a:spcPct val="100000"/>
              </a:lnSpc>
              <a:buSzTx/>
              <a:buNone/>
              <a:defRPr spc="-136" sz="6800">
                <a:solidFill>
                  <a:srgbClr val="000000"/>
                </a:solidFill>
                <a:latin typeface="Canela Deck Regular"/>
                <a:ea typeface="Canela Deck Regular"/>
                <a:cs typeface="Canela Deck Regular"/>
                <a:sym typeface="Canela Deck Regular"/>
              </a:defRPr>
            </a:lvl3pPr>
            <a:lvl4pPr marL="0" indent="0" defTabSz="825500">
              <a:lnSpc>
                <a:spcPct val="100000"/>
              </a:lnSpc>
              <a:buSzTx/>
              <a:buNone/>
              <a:defRPr spc="-136" sz="6800">
                <a:solidFill>
                  <a:srgbClr val="000000"/>
                </a:solidFill>
                <a:latin typeface="Canela Deck Regular"/>
                <a:ea typeface="Canela Deck Regular"/>
                <a:cs typeface="Canela Deck Regular"/>
                <a:sym typeface="Canela Deck Regular"/>
              </a:defRPr>
            </a:lvl4pPr>
            <a:lvl5pPr marL="0" indent="0" defTabSz="825500">
              <a:lnSpc>
                <a:spcPct val="100000"/>
              </a:lnSpc>
              <a:buSzTx/>
              <a:buNone/>
              <a:defRPr spc="-136" sz="6800">
                <a:solidFill>
                  <a:srgbClr val="000000"/>
                </a:solidFill>
                <a:latin typeface="Canela Deck Regular"/>
                <a:ea typeface="Canela Deck Regular"/>
                <a:cs typeface="Canela Deck Regular"/>
                <a:sym typeface="Canela Deck Regular"/>
              </a:defRPr>
            </a:lvl5pPr>
          </a:lstStyle>
          <a:p>
            <a:pPr/>
            <a:r>
              <a:t>Agenda Topics</a:t>
            </a:r>
          </a:p>
          <a:p>
            <a:pPr lvl="1"/>
            <a:r>
              <a:t/>
            </a:r>
          </a:p>
          <a:p>
            <a:pPr lvl="2"/>
            <a:r>
              <a:t/>
            </a:r>
          </a:p>
          <a:p>
            <a:pPr lvl="3"/>
            <a:r>
              <a:t/>
            </a:r>
          </a:p>
          <a:p>
            <a:pPr lvl="4"/>
            <a:r>
              <a:t/>
            </a:r>
          </a:p>
        </p:txBody>
      </p:sp>
      <p:sp>
        <p:nvSpPr>
          <p:cNvPr id="90" name="Agenda Subtitle"/>
          <p:cNvSpPr txBox="1"/>
          <p:nvPr>
            <p:ph type="body" sz="quarter" idx="21" hasCustomPrompt="1"/>
          </p:nvPr>
        </p:nvSpPr>
        <p:spPr>
          <a:xfrm>
            <a:off x="1219200" y="2387115"/>
            <a:ext cx="21945602" cy="832613"/>
          </a:xfrm>
          <a:prstGeom prst="rect">
            <a:avLst/>
          </a:prstGeom>
        </p:spPr>
        <p:txBody>
          <a:bodyPr/>
          <a:lstStyle>
            <a:lvl1pPr marL="0" indent="0" algn="ctr" defTabSz="825500">
              <a:lnSpc>
                <a:spcPct val="100000"/>
              </a:lnSpc>
              <a:spcBef>
                <a:spcPts val="0"/>
              </a:spcBef>
              <a:buSzTx/>
              <a:buNone/>
              <a:defRPr spc="-44">
                <a:solidFill>
                  <a:srgbClr val="000000"/>
                </a:solidFill>
                <a:latin typeface="Graphik Semibold"/>
                <a:ea typeface="Graphik Semibold"/>
                <a:cs typeface="Graphik Semibold"/>
                <a:sym typeface="Graphik Semibold"/>
              </a:defRPr>
            </a:lvl1pPr>
          </a:lstStyle>
          <a:p>
            <a:pPr/>
            <a:r>
              <a:t>Agenda Subtitle</a:t>
            </a:r>
          </a:p>
        </p:txBody>
      </p:sp>
      <p:sp>
        <p:nvSpPr>
          <p:cNvPr id="91"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19200" y="774700"/>
            <a:ext cx="21945600" cy="1727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19200" y="4013200"/>
            <a:ext cx="21948577" cy="8483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97689" y="12700000"/>
            <a:ext cx="388621" cy="429261"/>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2000">
                <a:solidFill>
                  <a:srgbClr val="5E5E5E"/>
                </a:solidFill>
                <a:latin typeface="Graphik"/>
                <a:ea typeface="Graphik"/>
                <a:cs typeface="Graphik"/>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1pPr>
      <a:lvl2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2pPr>
      <a:lvl3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3pPr>
      <a:lvl4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4pPr>
      <a:lvl5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5pPr>
      <a:lvl6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6pPr>
      <a:lvl7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7pPr>
      <a:lvl8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8pPr>
      <a:lvl9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9pPr>
    </p:titleStyle>
    <p:bodyStyle>
      <a:lvl1pPr marL="5461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1pPr>
      <a:lvl2pPr marL="10922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2pPr>
      <a:lvl3pPr marL="16383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3pPr>
      <a:lvl4pPr marL="21844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4pPr>
      <a:lvl5pPr marL="27305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5pPr>
      <a:lvl6pPr marL="32766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6pPr>
      <a:lvl7pPr marL="38227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7pPr>
      <a:lvl8pPr marL="43688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8pPr>
      <a:lvl9pPr marL="49149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chemeClr val="accent1">
              <a:lumOff val="-24499"/>
            </a:schemeClr>
          </a:solidFill>
          <a:uFillTx/>
          <a:latin typeface="Times New Roman"/>
          <a:ea typeface="Times New Roman"/>
          <a:cs typeface="Times New Roman"/>
          <a:sym typeface="Times New Roman"/>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1.tif"/><Relationship Id="rId5" Type="http://schemas.openxmlformats.org/officeDocument/2006/relationships/image" Target="../media/image18.png"/><Relationship Id="rId6" Type="http://schemas.openxmlformats.org/officeDocument/2006/relationships/image" Target="../media/image21.png"/><Relationship Id="rId7" Type="http://schemas.openxmlformats.org/officeDocument/2006/relationships/image" Target="../media/image2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1.tif"/><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image" Target="../media/image26.png"/><Relationship Id="rId8" Type="http://schemas.openxmlformats.org/officeDocument/2006/relationships/image" Target="../media/image27.png"/><Relationship Id="rId9" Type="http://schemas.openxmlformats.org/officeDocument/2006/relationships/image" Target="../media/image2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tif"/><Relationship Id="rId4" Type="http://schemas.openxmlformats.org/officeDocument/2006/relationships/image" Target="../media/image29.png"/><Relationship Id="rId5" Type="http://schemas.openxmlformats.org/officeDocument/2006/relationships/image" Target="../media/image3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tif"/><Relationship Id="rId4"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tif"/><Relationship Id="rId4" Type="http://schemas.openxmlformats.org/officeDocument/2006/relationships/image" Target="../media/image3.png"/><Relationship Id="rId5"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tif"/><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tif"/><Relationship Id="rId8" Type="http://schemas.openxmlformats.org/officeDocument/2006/relationships/image" Target="../media/image1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tif"/><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Andrei Matveev,  Department of Mathematical and Statistical Sciences, University of Colorado Denver"/>
          <p:cNvSpPr txBox="1"/>
          <p:nvPr>
            <p:ph type="body" idx="21"/>
          </p:nvPr>
        </p:nvSpPr>
        <p:spPr>
          <a:xfrm>
            <a:off x="1381280" y="9212990"/>
            <a:ext cx="21945599" cy="1338315"/>
          </a:xfrm>
          <a:prstGeom prst="rect">
            <a:avLst/>
          </a:prstGeom>
          <a:extLst>
            <a:ext uri="{C572A759-6A51-4108-AA02-DFA0A04FC94B}">
              <ma14:wrappingTextBoxFlag xmlns:ma14="http://schemas.microsoft.com/office/mac/drawingml/2011/main" val="1"/>
            </a:ext>
          </a:extLst>
        </p:spPr>
        <p:txBody>
          <a:bodyPr/>
          <a:lstStyle/>
          <a:p>
            <a:pPr/>
            <a:r>
              <a:t>Andrei Matveev, </a:t>
            </a:r>
            <a:r>
              <a:rPr spc="-12" sz="1200"/>
              <a:t> </a:t>
            </a:r>
            <a:r>
              <a:t>Department of Mathematical and Statistical Sciences, University of Colorado Denver </a:t>
            </a:r>
          </a:p>
          <a:p>
            <a:pPr/>
            <a:r>
              <a:t> </a:t>
            </a:r>
          </a:p>
        </p:txBody>
      </p:sp>
      <p:sp>
        <p:nvSpPr>
          <p:cNvPr id="152" name="Volatility…"/>
          <p:cNvSpPr txBox="1"/>
          <p:nvPr>
            <p:ph type="ctrTitle"/>
          </p:nvPr>
        </p:nvSpPr>
        <p:spPr>
          <a:prstGeom prst="rect">
            <a:avLst/>
          </a:prstGeom>
        </p:spPr>
        <p:txBody>
          <a:bodyPr/>
          <a:lstStyle/>
          <a:p>
            <a:pPr>
              <a:defRPr spc="-77" sz="7700"/>
            </a:pPr>
            <a:r>
              <a:t>Volatility</a:t>
            </a:r>
          </a:p>
          <a:p>
            <a:pPr defTabSz="355600">
              <a:lnSpc>
                <a:spcPct val="200000"/>
              </a:lnSpc>
              <a:defRPr b="1" spc="0" sz="3200">
                <a:solidFill>
                  <a:srgbClr val="424242"/>
                </a:solidFill>
                <a:latin typeface="Times Roman"/>
                <a:ea typeface="Times Roman"/>
                <a:cs typeface="Times Roman"/>
                <a:sym typeface="Times Roman"/>
              </a:defRPr>
            </a:pPr>
          </a:p>
          <a:p>
            <a:pPr defTabSz="355600">
              <a:lnSpc>
                <a:spcPct val="200000"/>
              </a:lnSpc>
              <a:defRPr b="1" spc="0" sz="5700">
                <a:solidFill>
                  <a:srgbClr val="424242"/>
                </a:solidFill>
                <a:latin typeface="Times Roman"/>
                <a:ea typeface="Times Roman"/>
                <a:cs typeface="Times Roman"/>
                <a:sym typeface="Times Roman"/>
              </a:defRPr>
            </a:pPr>
            <a:r>
              <a:t>Forecasting market volatility for a safer public welfare environment.</a:t>
            </a:r>
          </a:p>
        </p:txBody>
      </p:sp>
      <p:pic>
        <p:nvPicPr>
          <p:cNvPr id="153"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2" name="Image" descr="Image"/>
          <p:cNvPicPr>
            <a:picLocks noChangeAspect="1"/>
          </p:cNvPicPr>
          <p:nvPr/>
        </p:nvPicPr>
        <p:blipFill>
          <a:blip r:embed="rId3">
            <a:extLst/>
          </a:blip>
          <a:stretch>
            <a:fillRect/>
          </a:stretch>
        </p:blipFill>
        <p:spPr>
          <a:xfrm>
            <a:off x="2824635" y="4996309"/>
            <a:ext cx="4904594" cy="2692719"/>
          </a:xfrm>
          <a:prstGeom prst="rect">
            <a:avLst/>
          </a:prstGeom>
          <a:ln w="12700">
            <a:miter lim="400000"/>
          </a:ln>
        </p:spPr>
      </p:pic>
      <p:sp>
        <p:nvSpPr>
          <p:cNvPr id="243" name="Model 1 - GARCH(1)"/>
          <p:cNvSpPr txBox="1"/>
          <p:nvPr>
            <p:ph type="title"/>
          </p:nvPr>
        </p:nvSpPr>
        <p:spPr>
          <a:xfrm>
            <a:off x="1948372" y="462883"/>
            <a:ext cx="20487256" cy="1385737"/>
          </a:xfrm>
          <a:prstGeom prst="rect">
            <a:avLst/>
          </a:prstGeom>
        </p:spPr>
        <p:txBody>
          <a:bodyPr anchor="b"/>
          <a:lstStyle/>
          <a:p>
            <a:pPr>
              <a:defRPr spc="-65" sz="6500" u="sng">
                <a:solidFill>
                  <a:schemeClr val="accent1">
                    <a:lumOff val="-24499"/>
                  </a:schemeClr>
                </a:solidFill>
                <a:latin typeface="Times New Roman"/>
                <a:ea typeface="Times New Roman"/>
                <a:cs typeface="Times New Roman"/>
                <a:sym typeface="Times New Roman"/>
              </a:defRPr>
            </a:pPr>
            <a:r>
              <a:t>Model 1 - </a:t>
            </a:r>
            <a:r>
              <a:rPr b="1"/>
              <a:t>GARCH(1)</a:t>
            </a:r>
          </a:p>
        </p:txBody>
      </p:sp>
      <p:pic>
        <p:nvPicPr>
          <p:cNvPr id="244" name="Image" descr="Image"/>
          <p:cNvPicPr>
            <a:picLocks noChangeAspect="1"/>
          </p:cNvPicPr>
          <p:nvPr/>
        </p:nvPicPr>
        <p:blipFill>
          <a:blip r:embed="rId4">
            <a:extLst/>
          </a:blip>
          <a:srcRect l="0" t="0" r="0" b="0"/>
          <a:stretch>
            <a:fillRect/>
          </a:stretch>
        </p:blipFill>
        <p:spPr>
          <a:xfrm>
            <a:off x="21215266" y="11953794"/>
            <a:ext cx="3160554" cy="1695506"/>
          </a:xfrm>
          <a:prstGeom prst="rect">
            <a:avLst/>
          </a:prstGeom>
          <a:ln w="12700">
            <a:miter lim="400000"/>
          </a:ln>
        </p:spPr>
      </p:pic>
      <p:pic>
        <p:nvPicPr>
          <p:cNvPr id="245" name="Image" descr="Image"/>
          <p:cNvPicPr>
            <a:picLocks noChangeAspect="1"/>
          </p:cNvPicPr>
          <p:nvPr/>
        </p:nvPicPr>
        <p:blipFill>
          <a:blip r:embed="rId5">
            <a:extLst/>
          </a:blip>
          <a:stretch>
            <a:fillRect/>
          </a:stretch>
        </p:blipFill>
        <p:spPr>
          <a:xfrm>
            <a:off x="10172628" y="1846608"/>
            <a:ext cx="14157083" cy="5384065"/>
          </a:xfrm>
          <a:prstGeom prst="rect">
            <a:avLst/>
          </a:prstGeom>
          <a:ln w="12700">
            <a:miter lim="400000"/>
          </a:ln>
        </p:spPr>
      </p:pic>
      <p:pic>
        <p:nvPicPr>
          <p:cNvPr id="246" name="Image" descr="Image"/>
          <p:cNvPicPr>
            <a:picLocks noChangeAspect="1"/>
          </p:cNvPicPr>
          <p:nvPr/>
        </p:nvPicPr>
        <p:blipFill>
          <a:blip r:embed="rId6">
            <a:extLst/>
          </a:blip>
          <a:stretch>
            <a:fillRect/>
          </a:stretch>
        </p:blipFill>
        <p:spPr>
          <a:xfrm>
            <a:off x="-6269" y="2089398"/>
            <a:ext cx="10566401" cy="2603501"/>
          </a:xfrm>
          <a:prstGeom prst="rect">
            <a:avLst/>
          </a:prstGeom>
          <a:ln w="12700">
            <a:miter lim="400000"/>
          </a:ln>
        </p:spPr>
      </p:pic>
      <p:pic>
        <p:nvPicPr>
          <p:cNvPr id="247" name="Image" descr="Image"/>
          <p:cNvPicPr>
            <a:picLocks noChangeAspect="1"/>
          </p:cNvPicPr>
          <p:nvPr/>
        </p:nvPicPr>
        <p:blipFill>
          <a:blip r:embed="rId7">
            <a:extLst/>
          </a:blip>
          <a:stretch>
            <a:fillRect/>
          </a:stretch>
        </p:blipFill>
        <p:spPr>
          <a:xfrm>
            <a:off x="-29516" y="7992438"/>
            <a:ext cx="20658426" cy="525561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1" name="Image" descr="Image"/>
          <p:cNvPicPr>
            <a:picLocks noChangeAspect="1"/>
          </p:cNvPicPr>
          <p:nvPr/>
        </p:nvPicPr>
        <p:blipFill>
          <a:blip r:embed="rId3">
            <a:extLst/>
          </a:blip>
          <a:stretch>
            <a:fillRect/>
          </a:stretch>
        </p:blipFill>
        <p:spPr>
          <a:xfrm>
            <a:off x="4822062" y="5683249"/>
            <a:ext cx="6988656" cy="2540083"/>
          </a:xfrm>
          <a:prstGeom prst="rect">
            <a:avLst/>
          </a:prstGeom>
          <a:ln w="12700">
            <a:miter lim="400000"/>
          </a:ln>
        </p:spPr>
      </p:pic>
      <p:sp>
        <p:nvSpPr>
          <p:cNvPr id="252" name="Model 1 - Realized GARCH(1)"/>
          <p:cNvSpPr txBox="1"/>
          <p:nvPr>
            <p:ph type="title"/>
          </p:nvPr>
        </p:nvSpPr>
        <p:spPr>
          <a:xfrm>
            <a:off x="1948372" y="462883"/>
            <a:ext cx="20487256" cy="1385737"/>
          </a:xfrm>
          <a:prstGeom prst="rect">
            <a:avLst/>
          </a:prstGeom>
        </p:spPr>
        <p:txBody>
          <a:bodyPr anchor="b"/>
          <a:lstStyle/>
          <a:p>
            <a:pPr>
              <a:defRPr spc="-65" sz="6500" u="sng">
                <a:solidFill>
                  <a:schemeClr val="accent1">
                    <a:lumOff val="-24499"/>
                  </a:schemeClr>
                </a:solidFill>
                <a:latin typeface="Times New Roman"/>
                <a:ea typeface="Times New Roman"/>
                <a:cs typeface="Times New Roman"/>
                <a:sym typeface="Times New Roman"/>
              </a:defRPr>
            </a:pPr>
            <a:r>
              <a:t>Model 1 - </a:t>
            </a:r>
            <a:r>
              <a:rPr b="1"/>
              <a:t>Realized</a:t>
            </a:r>
            <a:r>
              <a:t> </a:t>
            </a:r>
            <a:r>
              <a:rPr b="1"/>
              <a:t>GARCH(1)</a:t>
            </a:r>
          </a:p>
        </p:txBody>
      </p:sp>
      <p:pic>
        <p:nvPicPr>
          <p:cNvPr id="253" name="Image" descr="Image"/>
          <p:cNvPicPr>
            <a:picLocks noChangeAspect="1"/>
          </p:cNvPicPr>
          <p:nvPr/>
        </p:nvPicPr>
        <p:blipFill>
          <a:blip r:embed="rId4">
            <a:extLst/>
          </a:blip>
          <a:srcRect l="0" t="0" r="0" b="0"/>
          <a:stretch>
            <a:fillRect/>
          </a:stretch>
        </p:blipFill>
        <p:spPr>
          <a:xfrm>
            <a:off x="21215266" y="11953794"/>
            <a:ext cx="3160554" cy="1695506"/>
          </a:xfrm>
          <a:prstGeom prst="rect">
            <a:avLst/>
          </a:prstGeom>
          <a:ln w="12700">
            <a:miter lim="400000"/>
          </a:ln>
        </p:spPr>
      </p:pic>
      <p:pic>
        <p:nvPicPr>
          <p:cNvPr id="254" name="Image" descr="Image"/>
          <p:cNvPicPr>
            <a:picLocks noChangeAspect="1"/>
          </p:cNvPicPr>
          <p:nvPr/>
        </p:nvPicPr>
        <p:blipFill>
          <a:blip r:embed="rId5">
            <a:extLst/>
          </a:blip>
          <a:stretch>
            <a:fillRect/>
          </a:stretch>
        </p:blipFill>
        <p:spPr>
          <a:xfrm>
            <a:off x="10890" y="1906702"/>
            <a:ext cx="10960373" cy="4010912"/>
          </a:xfrm>
          <a:prstGeom prst="rect">
            <a:avLst/>
          </a:prstGeom>
          <a:ln w="12700">
            <a:miter lim="400000"/>
          </a:ln>
        </p:spPr>
      </p:pic>
      <p:pic>
        <p:nvPicPr>
          <p:cNvPr id="255" name="Image" descr="Image"/>
          <p:cNvPicPr>
            <a:picLocks noChangeAspect="1"/>
          </p:cNvPicPr>
          <p:nvPr/>
        </p:nvPicPr>
        <p:blipFill>
          <a:blip r:embed="rId6">
            <a:extLst/>
          </a:blip>
          <a:stretch>
            <a:fillRect/>
          </a:stretch>
        </p:blipFill>
        <p:spPr>
          <a:xfrm>
            <a:off x="96452" y="6177922"/>
            <a:ext cx="4649244" cy="4981332"/>
          </a:xfrm>
          <a:prstGeom prst="rect">
            <a:avLst/>
          </a:prstGeom>
          <a:ln w="12700">
            <a:miter lim="400000"/>
          </a:ln>
        </p:spPr>
      </p:pic>
      <p:pic>
        <p:nvPicPr>
          <p:cNvPr id="256" name="Image" descr="Image"/>
          <p:cNvPicPr>
            <a:picLocks noChangeAspect="1"/>
          </p:cNvPicPr>
          <p:nvPr/>
        </p:nvPicPr>
        <p:blipFill>
          <a:blip r:embed="rId7">
            <a:extLst/>
          </a:blip>
          <a:stretch>
            <a:fillRect/>
          </a:stretch>
        </p:blipFill>
        <p:spPr>
          <a:xfrm>
            <a:off x="12207005" y="6951713"/>
            <a:ext cx="12230101" cy="4640320"/>
          </a:xfrm>
          <a:prstGeom prst="rect">
            <a:avLst/>
          </a:prstGeom>
          <a:ln w="12700">
            <a:miter lim="400000"/>
          </a:ln>
        </p:spPr>
      </p:pic>
      <p:pic>
        <p:nvPicPr>
          <p:cNvPr id="257" name="Image" descr="Image"/>
          <p:cNvPicPr>
            <a:picLocks noChangeAspect="1"/>
          </p:cNvPicPr>
          <p:nvPr/>
        </p:nvPicPr>
        <p:blipFill>
          <a:blip r:embed="rId8">
            <a:extLst/>
          </a:blip>
          <a:stretch>
            <a:fillRect/>
          </a:stretch>
        </p:blipFill>
        <p:spPr>
          <a:xfrm>
            <a:off x="12207005" y="2068751"/>
            <a:ext cx="12230101" cy="4521201"/>
          </a:xfrm>
          <a:prstGeom prst="rect">
            <a:avLst/>
          </a:prstGeom>
          <a:ln w="12700">
            <a:miter lim="400000"/>
          </a:ln>
        </p:spPr>
      </p:pic>
      <p:pic>
        <p:nvPicPr>
          <p:cNvPr id="258" name="Image" descr="Image"/>
          <p:cNvPicPr>
            <a:picLocks noChangeAspect="1"/>
          </p:cNvPicPr>
          <p:nvPr/>
        </p:nvPicPr>
        <p:blipFill>
          <a:blip r:embed="rId9">
            <a:extLst/>
          </a:blip>
          <a:stretch>
            <a:fillRect/>
          </a:stretch>
        </p:blipFill>
        <p:spPr>
          <a:xfrm>
            <a:off x="4898687" y="8342278"/>
            <a:ext cx="6951084" cy="2540082"/>
          </a:xfrm>
          <a:prstGeom prst="rect">
            <a:avLst/>
          </a:prstGeom>
          <a:ln w="12700">
            <a:miter lim="400000"/>
          </a:ln>
        </p:spPr>
      </p:pic>
      <p:sp>
        <p:nvSpPr>
          <p:cNvPr id="259" name="Signs of divergence from STAN…"/>
          <p:cNvSpPr txBox="1"/>
          <p:nvPr/>
        </p:nvSpPr>
        <p:spPr>
          <a:xfrm>
            <a:off x="5232917" y="11001306"/>
            <a:ext cx="6951084" cy="2231137"/>
          </a:xfrm>
          <a:prstGeom prst="rect">
            <a:avLst/>
          </a:prstGeom>
          <a:solidFill>
            <a:schemeClr val="accent1">
              <a:hueOff val="-245591"/>
              <a:satOff val="13830"/>
              <a:lumOff val="17557"/>
            </a:schemeClr>
          </a:solidFill>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ctr" defTabSz="1130300">
              <a:lnSpc>
                <a:spcPct val="100000"/>
              </a:lnSpc>
              <a:spcBef>
                <a:spcPts val="0"/>
              </a:spcBef>
              <a:defRPr sz="3200">
                <a:solidFill>
                  <a:srgbClr val="FFFFFF"/>
                </a:solidFill>
                <a:latin typeface="Graphik"/>
                <a:ea typeface="Graphik"/>
                <a:cs typeface="Graphik"/>
                <a:sym typeface="Graphik"/>
              </a:defRPr>
            </a:pPr>
            <a:r>
              <a:t>Signs of divergence from STAN</a:t>
            </a:r>
          </a:p>
          <a:p>
            <a:pPr algn="ctr" defTabSz="1130300">
              <a:lnSpc>
                <a:spcPct val="100000"/>
              </a:lnSpc>
              <a:spcBef>
                <a:spcPts val="0"/>
              </a:spcBef>
              <a:defRPr sz="3200">
                <a:solidFill>
                  <a:srgbClr val="FFFFFF"/>
                </a:solidFill>
                <a:latin typeface="Graphik"/>
                <a:ea typeface="Graphik"/>
                <a:cs typeface="Graphik"/>
                <a:sym typeface="Graphik"/>
              </a:defRPr>
            </a:pPr>
            <a:r>
              <a:t>(large red points indicate </a:t>
            </a:r>
          </a:p>
          <a:p>
            <a:pPr algn="ctr" defTabSz="1130300">
              <a:lnSpc>
                <a:spcPct val="100000"/>
              </a:lnSpc>
              <a:spcBef>
                <a:spcPts val="0"/>
              </a:spcBef>
              <a:defRPr sz="3200">
                <a:solidFill>
                  <a:srgbClr val="FFFFFF"/>
                </a:solidFill>
                <a:latin typeface="Graphik"/>
                <a:ea typeface="Graphik"/>
                <a:cs typeface="Graphik"/>
                <a:sym typeface="Graphik"/>
              </a:defRPr>
            </a:pPr>
            <a:r>
              <a:t>which iterations encountered a divergent transition)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3"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264" name="Slide Number"/>
          <p:cNvSpPr txBox="1"/>
          <p:nvPr>
            <p:ph type="sldNum" sz="quarter" idx="4294967295"/>
          </p:nvPr>
        </p:nvSpPr>
        <p:spPr>
          <a:xfrm>
            <a:off x="12017628" y="12700000"/>
            <a:ext cx="356363"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5" name="Results"/>
          <p:cNvSpPr txBox="1"/>
          <p:nvPr>
            <p:ph type="title"/>
          </p:nvPr>
        </p:nvSpPr>
        <p:spPr>
          <a:xfrm>
            <a:off x="1219200" y="387679"/>
            <a:ext cx="21945600" cy="1515830"/>
          </a:xfrm>
          <a:prstGeom prst="rect">
            <a:avLst/>
          </a:prstGeom>
        </p:spPr>
        <p:txBody>
          <a:bodyPr anchor="b"/>
          <a:lstStyle>
            <a:lvl1pPr>
              <a:defRPr spc="-65" sz="6500" u="sng">
                <a:solidFill>
                  <a:schemeClr val="accent1">
                    <a:lumOff val="-24499"/>
                  </a:schemeClr>
                </a:solidFill>
                <a:latin typeface="Times New Roman"/>
                <a:ea typeface="Times New Roman"/>
                <a:cs typeface="Times New Roman"/>
                <a:sym typeface="Times New Roman"/>
              </a:defRPr>
            </a:lvl1pPr>
          </a:lstStyle>
          <a:p>
            <a:pPr/>
            <a:r>
              <a:t>Results</a:t>
            </a:r>
          </a:p>
        </p:txBody>
      </p:sp>
      <p:pic>
        <p:nvPicPr>
          <p:cNvPr id="266" name="Image" descr="Image"/>
          <p:cNvPicPr>
            <a:picLocks noChangeAspect="1"/>
          </p:cNvPicPr>
          <p:nvPr/>
        </p:nvPicPr>
        <p:blipFill>
          <a:blip r:embed="rId4">
            <a:extLst/>
          </a:blip>
          <a:stretch>
            <a:fillRect/>
          </a:stretch>
        </p:blipFill>
        <p:spPr>
          <a:xfrm>
            <a:off x="70230" y="4647183"/>
            <a:ext cx="8811807" cy="7292530"/>
          </a:xfrm>
          <a:prstGeom prst="rect">
            <a:avLst/>
          </a:prstGeom>
          <a:ln w="12700">
            <a:miter lim="400000"/>
          </a:ln>
        </p:spPr>
      </p:pic>
      <p:sp>
        <p:nvSpPr>
          <p:cNvPr id="267" name="Based on the lowest WAIC/ LOOIC, stability and MSE, GARCH(1,1) is the best choice model in this project"/>
          <p:cNvSpPr txBox="1"/>
          <p:nvPr/>
        </p:nvSpPr>
        <p:spPr>
          <a:xfrm>
            <a:off x="600136" y="1840169"/>
            <a:ext cx="9852502" cy="18961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r>
              <a:t>Based on the lowest WAIC/ LOOIC, stability and MSE, </a:t>
            </a:r>
            <a:r>
              <a:rPr u="sng"/>
              <a:t>GARCH(1,1) is the best </a:t>
            </a:r>
            <a:r>
              <a:t>choice model in this project</a:t>
            </a:r>
          </a:p>
        </p:txBody>
      </p:sp>
      <p:pic>
        <p:nvPicPr>
          <p:cNvPr id="268" name="Image" descr="Image"/>
          <p:cNvPicPr>
            <a:picLocks noChangeAspect="1"/>
          </p:cNvPicPr>
          <p:nvPr/>
        </p:nvPicPr>
        <p:blipFill>
          <a:blip r:embed="rId5">
            <a:extLst/>
          </a:blip>
          <a:stretch>
            <a:fillRect/>
          </a:stretch>
        </p:blipFill>
        <p:spPr>
          <a:xfrm>
            <a:off x="9142762" y="3992162"/>
            <a:ext cx="9258180" cy="8414562"/>
          </a:xfrm>
          <a:prstGeom prst="rect">
            <a:avLst/>
          </a:prstGeom>
          <a:ln w="12700">
            <a:miter lim="400000"/>
          </a:ln>
        </p:spPr>
      </p:pic>
      <p:sp>
        <p:nvSpPr>
          <p:cNvPr id="269" name="9 days predicted results are skewed towards increasing 9 days series (i.e. with positive returns) and do not fit the actual data.…"/>
          <p:cNvSpPr txBox="1"/>
          <p:nvPr/>
        </p:nvSpPr>
        <p:spPr>
          <a:xfrm>
            <a:off x="18232162" y="5233685"/>
            <a:ext cx="5941994" cy="611952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marL="228599" indent="-228599" defTabSz="457200">
              <a:lnSpc>
                <a:spcPct val="117999"/>
              </a:lnSpc>
              <a:spcBef>
                <a:spcPts val="0"/>
              </a:spcBef>
              <a:buSzPct val="100000"/>
              <a:buChar char="•"/>
              <a:defRPr sz="3500">
                <a:solidFill>
                  <a:schemeClr val="accent6">
                    <a:satOff val="12785"/>
                    <a:lumOff val="-23589"/>
                  </a:schemeClr>
                </a:solidFill>
                <a:latin typeface="Helvetica Neue"/>
                <a:ea typeface="Helvetica Neue"/>
                <a:cs typeface="Helvetica Neue"/>
                <a:sym typeface="Helvetica Neue"/>
              </a:defRPr>
            </a:pPr>
            <a:r>
              <a:t>9 days predicted results are skewed towards increasing 9 days series (i.e. with positive returns) and do not fit the actual data. </a:t>
            </a:r>
          </a:p>
          <a:p>
            <a:pPr defTabSz="457200">
              <a:lnSpc>
                <a:spcPct val="117999"/>
              </a:lnSpc>
              <a:spcBef>
                <a:spcPts val="0"/>
              </a:spcBef>
              <a:defRPr sz="3500">
                <a:solidFill>
                  <a:schemeClr val="accent6">
                    <a:satOff val="12785"/>
                    <a:lumOff val="-23589"/>
                  </a:schemeClr>
                </a:solidFill>
                <a:latin typeface="Helvetica Neue"/>
                <a:ea typeface="Helvetica Neue"/>
                <a:cs typeface="Helvetica Neue"/>
                <a:sym typeface="Helvetica Neue"/>
              </a:defRPr>
            </a:pPr>
          </a:p>
          <a:p>
            <a:pPr marL="228600" indent="-228600" defTabSz="457200">
              <a:lnSpc>
                <a:spcPct val="117999"/>
              </a:lnSpc>
              <a:spcBef>
                <a:spcPts val="0"/>
              </a:spcBef>
              <a:buSzPct val="100000"/>
              <a:buChar char="•"/>
              <a:defRPr sz="3500">
                <a:solidFill>
                  <a:schemeClr val="accent6">
                    <a:satOff val="12785"/>
                    <a:lumOff val="-23589"/>
                  </a:schemeClr>
                </a:solidFill>
                <a:latin typeface="Helvetica Neue"/>
                <a:ea typeface="Helvetica Neue"/>
                <a:cs typeface="Helvetica Neue"/>
                <a:sym typeface="Helvetica Neue"/>
              </a:defRPr>
            </a:pPr>
            <a:r>
              <a:t>A more sophisticated data reconstruction algorithm (i.e. from returns distribution to index value) is required.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3" name="Image" descr="Image"/>
          <p:cNvPicPr>
            <a:picLocks noChangeAspect="1"/>
          </p:cNvPicPr>
          <p:nvPr/>
        </p:nvPicPr>
        <p:blipFill>
          <a:blip r:embed="rId2">
            <a:extLst/>
          </a:blip>
          <a:srcRect l="0" t="0" r="0" b="0"/>
          <a:stretch>
            <a:fillRect/>
          </a:stretch>
        </p:blipFill>
        <p:spPr>
          <a:xfrm>
            <a:off x="21215266" y="11953794"/>
            <a:ext cx="3160554" cy="1695506"/>
          </a:xfrm>
          <a:prstGeom prst="rect">
            <a:avLst/>
          </a:prstGeom>
          <a:ln w="12700">
            <a:miter lim="400000"/>
          </a:ln>
        </p:spPr>
      </p:pic>
      <p:sp>
        <p:nvSpPr>
          <p:cNvPr id="274" name="Slide Number"/>
          <p:cNvSpPr txBox="1"/>
          <p:nvPr>
            <p:ph type="sldNum" sz="quarter" idx="4294967295"/>
          </p:nvPr>
        </p:nvSpPr>
        <p:spPr>
          <a:xfrm>
            <a:off x="12011278" y="12700000"/>
            <a:ext cx="369063"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5" name="Conclusions"/>
          <p:cNvSpPr txBox="1"/>
          <p:nvPr>
            <p:ph type="title"/>
          </p:nvPr>
        </p:nvSpPr>
        <p:spPr>
          <a:xfrm>
            <a:off x="1219200" y="387679"/>
            <a:ext cx="21945600" cy="1515830"/>
          </a:xfrm>
          <a:prstGeom prst="rect">
            <a:avLst/>
          </a:prstGeom>
        </p:spPr>
        <p:txBody>
          <a:bodyPr anchor="b"/>
          <a:lstStyle>
            <a:lvl1pPr>
              <a:defRPr spc="-65" sz="6500" u="sng">
                <a:solidFill>
                  <a:schemeClr val="accent1">
                    <a:lumOff val="-24499"/>
                  </a:schemeClr>
                </a:solidFill>
                <a:latin typeface="Times New Roman"/>
                <a:ea typeface="Times New Roman"/>
                <a:cs typeface="Times New Roman"/>
                <a:sym typeface="Times New Roman"/>
              </a:defRPr>
            </a:lvl1pPr>
          </a:lstStyle>
          <a:p>
            <a:pPr/>
            <a:r>
              <a:t>Conclusions</a:t>
            </a:r>
          </a:p>
        </p:txBody>
      </p:sp>
      <p:sp>
        <p:nvSpPr>
          <p:cNvPr id="276" name="Bayesian modeling framework can be used for time series forecasting…"/>
          <p:cNvSpPr txBox="1"/>
          <p:nvPr/>
        </p:nvSpPr>
        <p:spPr>
          <a:xfrm>
            <a:off x="4450009" y="2183654"/>
            <a:ext cx="15483981" cy="1071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marL="434397" indent="-434397" algn="just" defTabSz="2437764">
              <a:lnSpc>
                <a:spcPct val="200000"/>
              </a:lnSpc>
              <a:spcBef>
                <a:spcPts val="0"/>
              </a:spcBef>
              <a:buSzPct val="140000"/>
              <a:buChar char="•"/>
              <a:defRPr sz="3700">
                <a:latin typeface="Times Roman"/>
                <a:ea typeface="Times Roman"/>
                <a:cs typeface="Times Roman"/>
                <a:sym typeface="Times Roman"/>
              </a:defRPr>
            </a:pPr>
            <a:r>
              <a:t>Bayesian modeling framework can be used for time series forecasting</a:t>
            </a:r>
          </a:p>
          <a:p>
            <a:pPr marL="434397" indent="-434397" algn="just" defTabSz="2437764">
              <a:lnSpc>
                <a:spcPct val="200000"/>
              </a:lnSpc>
              <a:spcBef>
                <a:spcPts val="0"/>
              </a:spcBef>
              <a:buSzPct val="140000"/>
              <a:buChar char="•"/>
              <a:defRPr sz="3700">
                <a:latin typeface="Times Roman"/>
                <a:ea typeface="Times Roman"/>
                <a:cs typeface="Times Roman"/>
                <a:sym typeface="Times Roman"/>
              </a:defRPr>
            </a:pPr>
            <a:r>
              <a:t>Challenging and promising field of research;</a:t>
            </a:r>
          </a:p>
          <a:p>
            <a:pPr marL="434397" indent="-434397" algn="just" defTabSz="2437764">
              <a:lnSpc>
                <a:spcPct val="200000"/>
              </a:lnSpc>
              <a:spcBef>
                <a:spcPts val="0"/>
              </a:spcBef>
              <a:buSzPct val="140000"/>
              <a:buChar char="•"/>
              <a:defRPr sz="3700">
                <a:latin typeface="Times Roman"/>
                <a:ea typeface="Times Roman"/>
                <a:cs typeface="Times Roman"/>
                <a:sym typeface="Times Roman"/>
              </a:defRPr>
            </a:pPr>
            <a:r>
              <a:t>Advanced time series models are very sensitive to prior selection; </a:t>
            </a:r>
          </a:p>
          <a:p>
            <a:pPr marL="434397" indent="-434397" algn="just" defTabSz="2437764">
              <a:lnSpc>
                <a:spcPct val="200000"/>
              </a:lnSpc>
              <a:spcBef>
                <a:spcPts val="0"/>
              </a:spcBef>
              <a:buSzPct val="140000"/>
              <a:buChar char="•"/>
              <a:defRPr sz="3700">
                <a:latin typeface="Times Roman"/>
                <a:ea typeface="Times Roman"/>
                <a:cs typeface="Times Roman"/>
                <a:sym typeface="Times Roman"/>
              </a:defRPr>
            </a:pPr>
            <a:r>
              <a:t>The project helped:</a:t>
            </a:r>
          </a:p>
          <a:p>
            <a:pPr lvl="1" marL="980497" indent="-434397" algn="just" defTabSz="2437764">
              <a:lnSpc>
                <a:spcPct val="200000"/>
              </a:lnSpc>
              <a:spcBef>
                <a:spcPts val="0"/>
              </a:spcBef>
              <a:buSzPct val="100000"/>
              <a:buChar char="✓"/>
              <a:defRPr sz="3700">
                <a:latin typeface="Times Roman"/>
                <a:ea typeface="Times Roman"/>
                <a:cs typeface="Times Roman"/>
                <a:sym typeface="Times Roman"/>
              </a:defRPr>
            </a:pPr>
            <a:r>
              <a:t>to build intuition for posterior predictive check; </a:t>
            </a:r>
          </a:p>
          <a:p>
            <a:pPr lvl="1" marL="980497" indent="-434397" algn="just" defTabSz="2437764">
              <a:lnSpc>
                <a:spcPct val="200000"/>
              </a:lnSpc>
              <a:spcBef>
                <a:spcPts val="0"/>
              </a:spcBef>
              <a:buSzPct val="100000"/>
              <a:buChar char="✓"/>
              <a:defRPr sz="3700">
                <a:latin typeface="Times Roman"/>
                <a:ea typeface="Times Roman"/>
                <a:cs typeface="Times Roman"/>
                <a:sym typeface="Times Roman"/>
              </a:defRPr>
            </a:pPr>
            <a:r>
              <a:t>to improve knowledge of STAN language;</a:t>
            </a:r>
          </a:p>
          <a:p>
            <a:pPr marL="434397" indent="-434397" algn="just" defTabSz="2437764">
              <a:lnSpc>
                <a:spcPct val="200000"/>
              </a:lnSpc>
              <a:spcBef>
                <a:spcPts val="0"/>
              </a:spcBef>
              <a:buSzPct val="140000"/>
              <a:buChar char="•"/>
              <a:defRPr sz="3700">
                <a:latin typeface="Times Roman"/>
                <a:ea typeface="Times Roman"/>
                <a:cs typeface="Times Roman"/>
                <a:sym typeface="Times Roman"/>
              </a:defRPr>
            </a:pPr>
            <a:r>
              <a:t> The framework created within this project will provide a tool to address the question of interest after additional research in the following areas:  </a:t>
            </a:r>
          </a:p>
          <a:p>
            <a:pPr lvl="1" marL="980497" indent="-434397" algn="just" defTabSz="2437764">
              <a:lnSpc>
                <a:spcPct val="200000"/>
              </a:lnSpc>
              <a:spcBef>
                <a:spcPts val="0"/>
              </a:spcBef>
              <a:buSzPct val="100000"/>
              <a:buChar char="✓"/>
              <a:defRPr sz="3700">
                <a:latin typeface="Times Roman"/>
                <a:ea typeface="Times Roman"/>
                <a:cs typeface="Times Roman"/>
                <a:sym typeface="Times Roman"/>
              </a:defRPr>
            </a:pPr>
            <a:r>
              <a:t>Bayesian n-days-ahead time series forecasting;</a:t>
            </a:r>
          </a:p>
          <a:p>
            <a:pPr lvl="1" marL="980497" indent="-434397" algn="just" defTabSz="2437764">
              <a:lnSpc>
                <a:spcPct val="200000"/>
              </a:lnSpc>
              <a:spcBef>
                <a:spcPts val="0"/>
              </a:spcBef>
              <a:buSzPct val="100000"/>
              <a:buChar char="✓"/>
              <a:defRPr sz="3700">
                <a:latin typeface="Times Roman"/>
                <a:ea typeface="Times Roman"/>
                <a:cs typeface="Times Roman"/>
                <a:sym typeface="Times Roman"/>
              </a:defRPr>
            </a:pPr>
            <a:r>
              <a:t>multivariate GARCH models.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8" name="Image" descr="Image"/>
          <p:cNvPicPr>
            <a:picLocks noChangeAspect="1"/>
          </p:cNvPicPr>
          <p:nvPr/>
        </p:nvPicPr>
        <p:blipFill>
          <a:blip r:embed="rId2">
            <a:extLst/>
          </a:blip>
          <a:srcRect l="0" t="0" r="0" b="0"/>
          <a:stretch>
            <a:fillRect/>
          </a:stretch>
        </p:blipFill>
        <p:spPr>
          <a:xfrm>
            <a:off x="21215266" y="11953794"/>
            <a:ext cx="3160554" cy="1695506"/>
          </a:xfrm>
          <a:prstGeom prst="rect">
            <a:avLst/>
          </a:prstGeom>
          <a:ln w="12700">
            <a:miter lim="400000"/>
          </a:ln>
        </p:spPr>
      </p:pic>
      <p:sp>
        <p:nvSpPr>
          <p:cNvPr id="279" name="Slide Number"/>
          <p:cNvSpPr txBox="1"/>
          <p:nvPr>
            <p:ph type="sldNum" sz="quarter" idx="4294967295"/>
          </p:nvPr>
        </p:nvSpPr>
        <p:spPr>
          <a:xfrm>
            <a:off x="12012167" y="12700000"/>
            <a:ext cx="367285"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0" name="References"/>
          <p:cNvSpPr txBox="1"/>
          <p:nvPr>
            <p:ph type="title"/>
          </p:nvPr>
        </p:nvSpPr>
        <p:spPr>
          <a:xfrm>
            <a:off x="1219200" y="1000400"/>
            <a:ext cx="21945600" cy="2213675"/>
          </a:xfrm>
          <a:prstGeom prst="rect">
            <a:avLst/>
          </a:prstGeom>
        </p:spPr>
        <p:txBody>
          <a:bodyPr anchor="b"/>
          <a:lstStyle>
            <a:lvl1pPr>
              <a:defRPr spc="-71" sz="7100"/>
            </a:lvl1pPr>
          </a:lstStyle>
          <a:p>
            <a:pPr/>
            <a:r>
              <a:t>References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Content:…"/>
          <p:cNvSpPr txBox="1"/>
          <p:nvPr>
            <p:ph type="body" idx="1"/>
          </p:nvPr>
        </p:nvSpPr>
        <p:spPr>
          <a:xfrm>
            <a:off x="1219200" y="3392825"/>
            <a:ext cx="21945600" cy="8515639"/>
          </a:xfrm>
          <a:prstGeom prst="rect">
            <a:avLst/>
          </a:prstGeom>
        </p:spPr>
        <p:txBody>
          <a:bodyPr/>
          <a:lstStyle/>
          <a:p>
            <a:pPr lvl="1" defTabSz="528319">
              <a:spcBef>
                <a:spcPts val="1500"/>
              </a:spcBef>
              <a:defRPr spc="-78" sz="3904"/>
            </a:pPr>
            <a:r>
              <a:t>Content:</a:t>
            </a:r>
          </a:p>
          <a:p>
            <a:pPr marL="954670" indent="-954670" defTabSz="528319">
              <a:spcBef>
                <a:spcPts val="1500"/>
              </a:spcBef>
              <a:buClr>
                <a:srgbClr val="000000"/>
              </a:buClr>
              <a:buSzPct val="100000"/>
              <a:buAutoNum type="arabicPeriod" startAt="1"/>
              <a:defRPr spc="-78" sz="3904"/>
            </a:pPr>
            <a:r>
              <a:t>Introduction</a:t>
            </a:r>
          </a:p>
          <a:p>
            <a:pPr lvl="1" marL="1572398" indent="-954670" defTabSz="528319">
              <a:spcBef>
                <a:spcPts val="1500"/>
              </a:spcBef>
              <a:buClr>
                <a:srgbClr val="000000"/>
              </a:buClr>
              <a:buSzPct val="100000"/>
              <a:buAutoNum type="arabicPeriod" startAt="1"/>
              <a:defRPr spc="-78" sz="3904"/>
            </a:pPr>
            <a:r>
              <a:t>Market volatility overview</a:t>
            </a:r>
          </a:p>
          <a:p>
            <a:pPr lvl="1" marL="1572398" indent="-954670" defTabSz="528319">
              <a:spcBef>
                <a:spcPts val="1500"/>
              </a:spcBef>
              <a:buClr>
                <a:srgbClr val="000000"/>
              </a:buClr>
              <a:buSzPct val="100000"/>
              <a:buAutoNum type="arabicPeriod" startAt="1"/>
              <a:defRPr spc="-78" sz="3904"/>
            </a:pPr>
            <a:r>
              <a:t>Question of interest</a:t>
            </a:r>
          </a:p>
          <a:p>
            <a:pPr marL="950975" indent="-950975" defTabSz="528319">
              <a:spcBef>
                <a:spcPts val="1500"/>
              </a:spcBef>
              <a:buClr>
                <a:srgbClr val="000000"/>
              </a:buClr>
              <a:buSzPct val="100000"/>
              <a:buAutoNum type="arabicPeriod" startAt="1"/>
              <a:defRPr spc="-78" sz="3904"/>
            </a:pPr>
            <a:r>
              <a:t>Case study</a:t>
            </a:r>
          </a:p>
          <a:p>
            <a:pPr lvl="1" marL="1572398" indent="-954670" defTabSz="528319">
              <a:spcBef>
                <a:spcPts val="1500"/>
              </a:spcBef>
              <a:buClr>
                <a:srgbClr val="000000"/>
              </a:buClr>
              <a:buSzPct val="100000"/>
              <a:buAutoNum type="arabicPeriod" startAt="1"/>
              <a:defRPr spc="-78" sz="3904"/>
            </a:pPr>
            <a:r>
              <a:t>Data set</a:t>
            </a:r>
          </a:p>
          <a:p>
            <a:pPr lvl="1" marL="1572398" indent="-954670" defTabSz="528319">
              <a:spcBef>
                <a:spcPts val="1500"/>
              </a:spcBef>
              <a:buClr>
                <a:srgbClr val="000000"/>
              </a:buClr>
              <a:buSzPct val="100000"/>
              <a:buAutoNum type="arabicPeriod" startAt="1"/>
              <a:defRPr spc="-78" sz="3904"/>
            </a:pPr>
            <a:r>
              <a:t>Models</a:t>
            </a:r>
          </a:p>
          <a:p>
            <a:pPr lvl="1" marL="1572398" indent="-954670" defTabSz="528319">
              <a:spcBef>
                <a:spcPts val="1500"/>
              </a:spcBef>
              <a:buClr>
                <a:srgbClr val="000000"/>
              </a:buClr>
              <a:buSzPct val="100000"/>
              <a:buAutoNum type="arabicPeriod" startAt="1"/>
              <a:defRPr spc="-78" sz="3904"/>
            </a:pPr>
            <a:r>
              <a:t> Results</a:t>
            </a:r>
          </a:p>
          <a:p>
            <a:pPr marL="954670" indent="-954670" defTabSz="528319">
              <a:spcBef>
                <a:spcPts val="1500"/>
              </a:spcBef>
              <a:buClr>
                <a:srgbClr val="000000"/>
              </a:buClr>
              <a:buSzPct val="100000"/>
              <a:buAutoNum type="arabicPeriod" startAt="1"/>
              <a:defRPr spc="-78" sz="3904"/>
            </a:pPr>
            <a:r>
              <a:t>Conclusions</a:t>
            </a:r>
          </a:p>
        </p:txBody>
      </p:sp>
      <p:pic>
        <p:nvPicPr>
          <p:cNvPr id="158"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159" name="Slide Number"/>
          <p:cNvSpPr txBox="1"/>
          <p:nvPr>
            <p:ph type="sldNum" sz="quarter" idx="4294967295"/>
          </p:nvPr>
        </p:nvSpPr>
        <p:spPr>
          <a:xfrm>
            <a:off x="12068301" y="12700000"/>
            <a:ext cx="255017"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Volatility…"/>
          <p:cNvSpPr txBox="1"/>
          <p:nvPr>
            <p:ph type="title"/>
          </p:nvPr>
        </p:nvSpPr>
        <p:spPr>
          <a:xfrm>
            <a:off x="1219199" y="1000400"/>
            <a:ext cx="21945601" cy="2213675"/>
          </a:xfrm>
          <a:prstGeom prst="rect">
            <a:avLst/>
          </a:prstGeom>
        </p:spPr>
        <p:txBody>
          <a:bodyPr anchor="b"/>
          <a:lstStyle/>
          <a:p>
            <a:pPr defTabSz="1926336">
              <a:defRPr spc="-56" sz="5609"/>
            </a:pPr>
            <a:r>
              <a:t>Volatility</a:t>
            </a:r>
          </a:p>
          <a:p>
            <a:pPr defTabSz="280924">
              <a:lnSpc>
                <a:spcPct val="200000"/>
              </a:lnSpc>
              <a:defRPr b="1" spc="0" sz="2054">
                <a:solidFill>
                  <a:srgbClr val="424242"/>
                </a:solidFill>
                <a:latin typeface="Times Roman"/>
                <a:ea typeface="Times Roman"/>
                <a:cs typeface="Times Roman"/>
                <a:sym typeface="Times Roman"/>
              </a:defRPr>
            </a:pPr>
          </a:p>
          <a:p>
            <a:pPr defTabSz="280924">
              <a:lnSpc>
                <a:spcPct val="200000"/>
              </a:lnSpc>
              <a:defRPr b="1" spc="0" sz="4029">
                <a:solidFill>
                  <a:srgbClr val="424242"/>
                </a:solidFill>
                <a:latin typeface="Times Roman"/>
                <a:ea typeface="Times Roman"/>
                <a:cs typeface="Times Roman"/>
                <a:sym typeface="Times Roman"/>
              </a:defRPr>
            </a:pPr>
            <a:r>
              <a:t>Forecasting market volatility for a safer public welfare environment.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lide Number"/>
          <p:cNvSpPr txBox="1"/>
          <p:nvPr>
            <p:ph type="sldNum" sz="quarter" idx="4294967295"/>
          </p:nvPr>
        </p:nvSpPr>
        <p:spPr>
          <a:xfrm>
            <a:off x="12061951" y="12700000"/>
            <a:ext cx="267717"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5" name="Market volatility overview"/>
          <p:cNvSpPr txBox="1"/>
          <p:nvPr>
            <p:ph type="title"/>
          </p:nvPr>
        </p:nvSpPr>
        <p:spPr>
          <a:xfrm>
            <a:off x="1219199" y="153825"/>
            <a:ext cx="21945601" cy="1420821"/>
          </a:xfrm>
          <a:prstGeom prst="rect">
            <a:avLst/>
          </a:prstGeom>
        </p:spPr>
        <p:txBody>
          <a:bodyPr anchor="b"/>
          <a:lstStyle>
            <a:lvl1pPr>
              <a:defRPr spc="-59" sz="6000" u="sng">
                <a:solidFill>
                  <a:schemeClr val="accent1">
                    <a:lumOff val="-24499"/>
                  </a:schemeClr>
                </a:solidFill>
                <a:latin typeface="Times New Roman"/>
                <a:ea typeface="Times New Roman"/>
                <a:cs typeface="Times New Roman"/>
                <a:sym typeface="Times New Roman"/>
              </a:defRPr>
            </a:lvl1pPr>
          </a:lstStyle>
          <a:p>
            <a:pPr/>
            <a:r>
              <a:t>Market volatility overview</a:t>
            </a:r>
          </a:p>
        </p:txBody>
      </p:sp>
      <p:pic>
        <p:nvPicPr>
          <p:cNvPr id="166" name="Image" descr="Image"/>
          <p:cNvPicPr>
            <a:picLocks noChangeAspect="1"/>
          </p:cNvPicPr>
          <p:nvPr/>
        </p:nvPicPr>
        <p:blipFill>
          <a:blip r:embed="rId3">
            <a:extLst/>
          </a:blip>
          <a:stretch>
            <a:fillRect/>
          </a:stretch>
        </p:blipFill>
        <p:spPr>
          <a:xfrm>
            <a:off x="136114" y="1871465"/>
            <a:ext cx="24111771" cy="10258610"/>
          </a:xfrm>
          <a:prstGeom prst="rect">
            <a:avLst/>
          </a:prstGeom>
          <a:ln w="12700">
            <a:miter lim="400000"/>
          </a:ln>
        </p:spPr>
      </p:pic>
      <p:sp>
        <p:nvSpPr>
          <p:cNvPr id="167" name="U.S. stock market…"/>
          <p:cNvSpPr txBox="1"/>
          <p:nvPr/>
        </p:nvSpPr>
        <p:spPr>
          <a:xfrm>
            <a:off x="619291" y="2991622"/>
            <a:ext cx="8301763" cy="428597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ctr">
              <a:defRPr u="sng"/>
            </a:pPr>
            <a:r>
              <a:t>U.S. stock market</a:t>
            </a:r>
          </a:p>
          <a:p>
            <a:pPr marL="228600" indent="-228600">
              <a:buSzPct val="100000"/>
              <a:buChar char="•"/>
            </a:pPr>
            <a:r>
              <a:t> individual investors share: </a:t>
            </a:r>
            <a:r>
              <a:rPr b="1"/>
              <a:t>19.5%</a:t>
            </a:r>
            <a:r>
              <a:t> </a:t>
            </a:r>
          </a:p>
          <a:p>
            <a:pPr lvl="1" marL="228600" indent="-228600">
              <a:buSzPct val="100000"/>
              <a:buChar char="•"/>
            </a:pPr>
            <a:r>
              <a:t> YTY share growth : 14.9%</a:t>
            </a:r>
          </a:p>
          <a:p>
            <a:pPr marL="228600" indent="-228600">
              <a:buSzPct val="100000"/>
              <a:buChar char="•"/>
            </a:pPr>
            <a:r>
              <a:t> 10 years growth: ~100%</a:t>
            </a:r>
          </a:p>
          <a:p>
            <a:pPr marL="228600" indent="-228600">
              <a:buSzPct val="100000"/>
              <a:buChar char="•"/>
            </a:pPr>
            <a:r>
              <a:t> 55% of Americans own stock</a:t>
            </a:r>
          </a:p>
        </p:txBody>
      </p:sp>
      <p:sp>
        <p:nvSpPr>
          <p:cNvPr id="168" name="Investors lose money…"/>
          <p:cNvSpPr txBox="1"/>
          <p:nvPr/>
        </p:nvSpPr>
        <p:spPr>
          <a:xfrm>
            <a:off x="17419475" y="4111279"/>
            <a:ext cx="5127676" cy="16156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defRPr>
                <a:solidFill>
                  <a:schemeClr val="accent5">
                    <a:hueOff val="-208605"/>
                    <a:satOff val="22839"/>
                    <a:lumOff val="-26624"/>
                  </a:schemeClr>
                </a:solidFill>
              </a:defRPr>
            </a:pPr>
            <a:r>
              <a:t>Investors lose money </a:t>
            </a:r>
          </a:p>
          <a:p>
            <a:pPr>
              <a:defRPr>
                <a:solidFill>
                  <a:schemeClr val="accent5">
                    <a:hueOff val="-208605"/>
                    <a:satOff val="22839"/>
                    <a:lumOff val="-26624"/>
                  </a:schemeClr>
                </a:solidFill>
              </a:defRPr>
            </a:pPr>
            <a:r>
              <a:t>when volatility is high</a:t>
            </a:r>
          </a:p>
        </p:txBody>
      </p:sp>
      <p:sp>
        <p:nvSpPr>
          <p:cNvPr id="169" name="Line"/>
          <p:cNvSpPr/>
          <p:nvPr/>
        </p:nvSpPr>
        <p:spPr>
          <a:xfrm flipH="1">
            <a:off x="1943105" y="5014093"/>
            <a:ext cx="14670717" cy="4725253"/>
          </a:xfrm>
          <a:prstGeom prst="line">
            <a:avLst/>
          </a:prstGeom>
          <a:ln w="25400">
            <a:solidFill>
              <a:schemeClr val="accent5">
                <a:hueOff val="187634"/>
                <a:satOff val="22839"/>
                <a:lumOff val="25028"/>
              </a:schemeClr>
            </a:solidFill>
            <a:miter lim="400000"/>
            <a:headEnd type="oval"/>
            <a:tailEnd type="triangle"/>
          </a:ln>
        </p:spPr>
        <p:txBody>
          <a:bodyPr lIns="50800" tIns="50800" rIns="50800" bIns="50800"/>
          <a:lstStyle/>
          <a:p>
            <a:pPr/>
          </a:p>
        </p:txBody>
      </p:sp>
      <p:sp>
        <p:nvSpPr>
          <p:cNvPr id="170" name="Line"/>
          <p:cNvSpPr/>
          <p:nvPr/>
        </p:nvSpPr>
        <p:spPr>
          <a:xfrm flipH="1">
            <a:off x="15583183" y="4972400"/>
            <a:ext cx="1026528" cy="4532833"/>
          </a:xfrm>
          <a:prstGeom prst="line">
            <a:avLst/>
          </a:prstGeom>
          <a:ln w="25400">
            <a:solidFill>
              <a:schemeClr val="accent5">
                <a:hueOff val="187634"/>
                <a:satOff val="22839"/>
                <a:lumOff val="25028"/>
              </a:schemeClr>
            </a:solidFill>
            <a:miter lim="400000"/>
            <a:headEnd type="oval"/>
            <a:tailEnd type="triangle"/>
          </a:ln>
        </p:spPr>
        <p:txBody>
          <a:bodyPr lIns="50800" tIns="50800" rIns="50800" bIns="50800"/>
          <a:lstStyle/>
          <a:p>
            <a:pPr/>
          </a:p>
        </p:txBody>
      </p:sp>
      <p:sp>
        <p:nvSpPr>
          <p:cNvPr id="171" name="Line"/>
          <p:cNvSpPr/>
          <p:nvPr/>
        </p:nvSpPr>
        <p:spPr>
          <a:xfrm>
            <a:off x="16584072" y="5025087"/>
            <a:ext cx="5699365" cy="3351589"/>
          </a:xfrm>
          <a:prstGeom prst="line">
            <a:avLst/>
          </a:prstGeom>
          <a:ln w="25400">
            <a:solidFill>
              <a:schemeClr val="accent5">
                <a:hueOff val="187634"/>
                <a:satOff val="22839"/>
                <a:lumOff val="25028"/>
              </a:schemeClr>
            </a:solidFill>
            <a:miter lim="400000"/>
            <a:headEnd type="oval"/>
            <a:tailEnd type="triangle"/>
          </a:ln>
        </p:spPr>
        <p:txBody>
          <a:bodyPr lIns="50800" tIns="50800" rIns="50800" bIns="50800"/>
          <a:lstStyle/>
          <a:p>
            <a:pPr/>
          </a:p>
        </p:txBody>
      </p:sp>
      <p:sp>
        <p:nvSpPr>
          <p:cNvPr id="172" name="Figure 1. S&amp;P500 (blue line) vs. volatility index (VIX, green line)"/>
          <p:cNvSpPr txBox="1"/>
          <p:nvPr/>
        </p:nvSpPr>
        <p:spPr>
          <a:xfrm>
            <a:off x="6613381" y="12007765"/>
            <a:ext cx="13035162" cy="639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nSpc>
                <a:spcPct val="30000"/>
              </a:lnSpc>
              <a:defRPr sz="3800">
                <a:solidFill>
                  <a:schemeClr val="accent1">
                    <a:satOff val="2969"/>
                    <a:lumOff val="-11469"/>
                  </a:schemeClr>
                </a:solidFill>
              </a:defRPr>
            </a:lvl1pPr>
          </a:lstStyle>
          <a:p>
            <a:pPr/>
            <a:r>
              <a:t>Figure 1. S&amp;P500 (blue line) vs. volatility index (VIX, green line) </a:t>
            </a:r>
          </a:p>
        </p:txBody>
      </p:sp>
      <p:pic>
        <p:nvPicPr>
          <p:cNvPr id="173" name="Image" descr="Image"/>
          <p:cNvPicPr>
            <a:picLocks noChangeAspect="1"/>
          </p:cNvPicPr>
          <p:nvPr/>
        </p:nvPicPr>
        <p:blipFill>
          <a:blip r:embed="rId4">
            <a:extLst/>
          </a:blip>
          <a:srcRect l="0" t="0" r="0" b="0"/>
          <a:stretch>
            <a:fillRect/>
          </a:stretch>
        </p:blipFill>
        <p:spPr>
          <a:xfrm>
            <a:off x="21215266" y="11953794"/>
            <a:ext cx="3160554" cy="1695506"/>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178" name="Slide Number"/>
          <p:cNvSpPr txBox="1"/>
          <p:nvPr>
            <p:ph type="sldNum" sz="quarter" idx="4294967295"/>
          </p:nvPr>
        </p:nvSpPr>
        <p:spPr>
          <a:xfrm>
            <a:off x="12060300" y="12700000"/>
            <a:ext cx="271019"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9" name="Question of interest"/>
          <p:cNvSpPr txBox="1"/>
          <p:nvPr>
            <p:ph type="title"/>
          </p:nvPr>
        </p:nvSpPr>
        <p:spPr>
          <a:xfrm>
            <a:off x="1219200" y="502333"/>
            <a:ext cx="21945601" cy="1515830"/>
          </a:xfrm>
          <a:prstGeom prst="rect">
            <a:avLst/>
          </a:prstGeom>
        </p:spPr>
        <p:txBody>
          <a:bodyPr anchor="b"/>
          <a:lstStyle>
            <a:lvl1pPr>
              <a:defRPr spc="-59" sz="6000" u="sng">
                <a:solidFill>
                  <a:schemeClr val="accent1">
                    <a:lumOff val="-24499"/>
                  </a:schemeClr>
                </a:solidFill>
                <a:latin typeface="Times New Roman"/>
                <a:ea typeface="Times New Roman"/>
                <a:cs typeface="Times New Roman"/>
                <a:sym typeface="Times New Roman"/>
              </a:defRPr>
            </a:lvl1pPr>
          </a:lstStyle>
          <a:p>
            <a:pPr/>
            <a:r>
              <a:t>Question of interest</a:t>
            </a:r>
          </a:p>
        </p:txBody>
      </p:sp>
      <p:pic>
        <p:nvPicPr>
          <p:cNvPr id="180" name="Image" descr="Image"/>
          <p:cNvPicPr>
            <a:picLocks noChangeAspect="1"/>
          </p:cNvPicPr>
          <p:nvPr/>
        </p:nvPicPr>
        <p:blipFill>
          <a:blip r:embed="rId4">
            <a:extLst/>
          </a:blip>
          <a:stretch>
            <a:fillRect/>
          </a:stretch>
        </p:blipFill>
        <p:spPr>
          <a:xfrm>
            <a:off x="11199283" y="2669116"/>
            <a:ext cx="11061701" cy="6718301"/>
          </a:xfrm>
          <a:prstGeom prst="rect">
            <a:avLst/>
          </a:prstGeom>
          <a:ln w="12700">
            <a:miter lim="400000"/>
          </a:ln>
        </p:spPr>
      </p:pic>
      <p:sp>
        <p:nvSpPr>
          <p:cNvPr id="181" name="Figure 2. VIX vs realized S&amp;P 500 volatility…"/>
          <p:cNvSpPr txBox="1"/>
          <p:nvPr/>
        </p:nvSpPr>
        <p:spPr>
          <a:xfrm>
            <a:off x="12695956" y="9445308"/>
            <a:ext cx="8867317" cy="125298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30000"/>
              </a:lnSpc>
              <a:defRPr sz="3800">
                <a:solidFill>
                  <a:schemeClr val="accent1">
                    <a:satOff val="2969"/>
                    <a:lumOff val="-11469"/>
                  </a:schemeClr>
                </a:solidFill>
              </a:defRPr>
            </a:pPr>
            <a:r>
              <a:t>Figure 2. VIX vs realized S&amp;P 500 volatility </a:t>
            </a:r>
          </a:p>
          <a:p>
            <a:pPr algn="ctr">
              <a:lnSpc>
                <a:spcPct val="30000"/>
              </a:lnSpc>
              <a:defRPr sz="3800">
                <a:solidFill>
                  <a:schemeClr val="accent1">
                    <a:satOff val="2969"/>
                    <a:lumOff val="-11469"/>
                  </a:schemeClr>
                </a:solidFill>
              </a:defRPr>
            </a:pPr>
            <a:r>
              <a:rPr sz="3000"/>
              <a:t>(Source: S&amp;P Dow Jones Indices LLC and CBOE)</a:t>
            </a:r>
            <a:r>
              <a:t> </a:t>
            </a:r>
            <a:endParaRPr sz="1200">
              <a:latin typeface="Times Roman"/>
              <a:ea typeface="Times Roman"/>
              <a:cs typeface="Times Roman"/>
              <a:sym typeface="Times Roman"/>
            </a:endParaRPr>
          </a:p>
        </p:txBody>
      </p:sp>
      <p:sp>
        <p:nvSpPr>
          <p:cNvPr id="182" name="VIX vs S&amp;P500…"/>
          <p:cNvSpPr txBox="1"/>
          <p:nvPr/>
        </p:nvSpPr>
        <p:spPr>
          <a:xfrm>
            <a:off x="638447" y="2397773"/>
            <a:ext cx="10825151" cy="33958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ctr">
              <a:defRPr u="sng"/>
            </a:pPr>
            <a:r>
              <a:t>VIX vs S&amp;P500</a:t>
            </a:r>
          </a:p>
          <a:p>
            <a:pPr marL="228600" indent="-228600">
              <a:buSzPct val="100000"/>
              <a:buChar char="•"/>
            </a:pPr>
            <a:r>
              <a:t> Realized volatility differs from VIX</a:t>
            </a:r>
          </a:p>
          <a:p>
            <a:pPr marL="228600" indent="-228600">
              <a:buSzPct val="100000"/>
              <a:buChar char="•"/>
            </a:pPr>
            <a:r>
              <a:t>The gap can also be negative</a:t>
            </a:r>
          </a:p>
          <a:p>
            <a:pPr marL="228600" indent="-228600">
              <a:buSzPct val="100000"/>
              <a:buChar char="•"/>
            </a:pPr>
            <a:r>
              <a:t>Investors can not rely on current levels of VIX</a:t>
            </a:r>
          </a:p>
        </p:txBody>
      </p:sp>
      <p:sp>
        <p:nvSpPr>
          <p:cNvPr id="183" name="Question of interest…"/>
          <p:cNvSpPr txBox="1"/>
          <p:nvPr/>
        </p:nvSpPr>
        <p:spPr>
          <a:xfrm>
            <a:off x="1163788" y="7146537"/>
            <a:ext cx="10556713" cy="367637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ctr">
              <a:defRPr u="sng"/>
            </a:pPr>
            <a:r>
              <a:t>Question of interest </a:t>
            </a:r>
          </a:p>
          <a:p>
            <a:pPr/>
            <a:r>
              <a:t>“I</a:t>
            </a:r>
            <a:r>
              <a:rPr i="1"/>
              <a:t>s the expected market volatility acceptable for me to make investment decisions during this time?</a:t>
            </a:r>
            <a:r>
              <a: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7"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188" name="Slide Number"/>
          <p:cNvSpPr txBox="1"/>
          <p:nvPr>
            <p:ph type="sldNum" sz="quarter" idx="4294967295"/>
          </p:nvPr>
        </p:nvSpPr>
        <p:spPr>
          <a:xfrm>
            <a:off x="12064110" y="12700000"/>
            <a:ext cx="263399"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9" name="Figure 3. VIX distribution…"/>
          <p:cNvSpPr txBox="1"/>
          <p:nvPr/>
        </p:nvSpPr>
        <p:spPr>
          <a:xfrm>
            <a:off x="3960405" y="10128255"/>
            <a:ext cx="5293296" cy="10288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30000"/>
              </a:lnSpc>
              <a:defRPr sz="3800">
                <a:solidFill>
                  <a:schemeClr val="accent1">
                    <a:satOff val="2969"/>
                    <a:lumOff val="-11469"/>
                  </a:schemeClr>
                </a:solidFill>
              </a:defRPr>
            </a:pPr>
            <a:r>
              <a:t>Figure 3. VIX distribution </a:t>
            </a:r>
          </a:p>
          <a:p>
            <a:pPr algn="ctr">
              <a:lnSpc>
                <a:spcPct val="30000"/>
              </a:lnSpc>
              <a:defRPr sz="3100">
                <a:solidFill>
                  <a:schemeClr val="accent1">
                    <a:satOff val="2969"/>
                    <a:lumOff val="-11469"/>
                  </a:schemeClr>
                </a:solidFill>
              </a:defRPr>
            </a:pPr>
            <a:r>
              <a:t>(the last 10 years)</a:t>
            </a:r>
          </a:p>
        </p:txBody>
      </p:sp>
      <p:pic>
        <p:nvPicPr>
          <p:cNvPr id="190" name="Image" descr="Image"/>
          <p:cNvPicPr>
            <a:picLocks noChangeAspect="1"/>
          </p:cNvPicPr>
          <p:nvPr/>
        </p:nvPicPr>
        <p:blipFill>
          <a:blip r:embed="rId4">
            <a:extLst/>
          </a:blip>
          <a:stretch>
            <a:fillRect/>
          </a:stretch>
        </p:blipFill>
        <p:spPr>
          <a:xfrm>
            <a:off x="852699" y="3433075"/>
            <a:ext cx="11508708" cy="6642510"/>
          </a:xfrm>
          <a:prstGeom prst="rect">
            <a:avLst/>
          </a:prstGeom>
          <a:ln w="12700">
            <a:miter lim="400000"/>
          </a:ln>
        </p:spPr>
      </p:pic>
      <p:sp>
        <p:nvSpPr>
          <p:cNvPr id="191" name="Data set"/>
          <p:cNvSpPr txBox="1"/>
          <p:nvPr>
            <p:ph type="title"/>
          </p:nvPr>
        </p:nvSpPr>
        <p:spPr>
          <a:xfrm>
            <a:off x="1219200" y="502333"/>
            <a:ext cx="21945600" cy="1515830"/>
          </a:xfrm>
          <a:prstGeom prst="rect">
            <a:avLst/>
          </a:prstGeom>
        </p:spPr>
        <p:txBody>
          <a:bodyPr anchor="b"/>
          <a:lstStyle>
            <a:lvl1pPr>
              <a:defRPr spc="-66" sz="6700" u="sng">
                <a:solidFill>
                  <a:schemeClr val="accent1">
                    <a:lumOff val="-24499"/>
                  </a:schemeClr>
                </a:solidFill>
                <a:latin typeface="Times New Roman"/>
                <a:ea typeface="Times New Roman"/>
                <a:cs typeface="Times New Roman"/>
                <a:sym typeface="Times New Roman"/>
              </a:defRPr>
            </a:lvl1pPr>
          </a:lstStyle>
          <a:p>
            <a:pPr/>
            <a:r>
              <a:t>Data set</a:t>
            </a:r>
          </a:p>
        </p:txBody>
      </p:sp>
      <p:sp>
        <p:nvSpPr>
          <p:cNvPr id="192" name="Figure 4. S&amp;P-500 standard deviation…"/>
          <p:cNvSpPr txBox="1"/>
          <p:nvPr/>
        </p:nvSpPr>
        <p:spPr>
          <a:xfrm>
            <a:off x="14225737" y="10122444"/>
            <a:ext cx="7446381" cy="10404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ctr">
              <a:lnSpc>
                <a:spcPct val="30000"/>
              </a:lnSpc>
              <a:defRPr sz="3800">
                <a:solidFill>
                  <a:schemeClr val="accent1">
                    <a:satOff val="2969"/>
                    <a:lumOff val="-11469"/>
                  </a:schemeClr>
                </a:solidFill>
              </a:defRPr>
            </a:pPr>
            <a:r>
              <a:t>Figure 4. S&amp;P-500 standard deviation</a:t>
            </a:r>
          </a:p>
          <a:p>
            <a:pPr algn="ctr">
              <a:lnSpc>
                <a:spcPct val="30000"/>
              </a:lnSpc>
              <a:defRPr sz="3300">
                <a:solidFill>
                  <a:schemeClr val="accent1">
                    <a:satOff val="2969"/>
                    <a:lumOff val="-11469"/>
                  </a:schemeClr>
                </a:solidFill>
              </a:defRPr>
            </a:pPr>
            <a:r>
              <a:t>(different time windows)</a:t>
            </a:r>
          </a:p>
        </p:txBody>
      </p:sp>
      <p:pic>
        <p:nvPicPr>
          <p:cNvPr id="193" name="Image" descr="Image"/>
          <p:cNvPicPr>
            <a:picLocks noChangeAspect="1"/>
          </p:cNvPicPr>
          <p:nvPr/>
        </p:nvPicPr>
        <p:blipFill>
          <a:blip r:embed="rId5">
            <a:extLst/>
          </a:blip>
          <a:stretch>
            <a:fillRect/>
          </a:stretch>
        </p:blipFill>
        <p:spPr>
          <a:xfrm>
            <a:off x="12566943" y="3665181"/>
            <a:ext cx="10763968" cy="617829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7"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198" name="Slide Number"/>
          <p:cNvSpPr txBox="1"/>
          <p:nvPr>
            <p:ph type="sldNum" sz="quarter" idx="4294967295"/>
          </p:nvPr>
        </p:nvSpPr>
        <p:spPr>
          <a:xfrm>
            <a:off x="12060046" y="12700000"/>
            <a:ext cx="271527"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99" name="Image" descr="Image"/>
          <p:cNvPicPr>
            <a:picLocks noChangeAspect="1"/>
          </p:cNvPicPr>
          <p:nvPr/>
        </p:nvPicPr>
        <p:blipFill>
          <a:blip r:embed="rId4">
            <a:extLst/>
          </a:blip>
          <a:stretch>
            <a:fillRect/>
          </a:stretch>
        </p:blipFill>
        <p:spPr>
          <a:xfrm>
            <a:off x="-159849" y="639869"/>
            <a:ext cx="11938609" cy="12018600"/>
          </a:xfrm>
          <a:prstGeom prst="rect">
            <a:avLst/>
          </a:prstGeom>
          <a:ln w="12700">
            <a:miter lim="400000"/>
          </a:ln>
        </p:spPr>
      </p:pic>
      <p:sp>
        <p:nvSpPr>
          <p:cNvPr id="200" name="Data set"/>
          <p:cNvSpPr txBox="1"/>
          <p:nvPr>
            <p:ph type="title"/>
          </p:nvPr>
        </p:nvSpPr>
        <p:spPr>
          <a:xfrm>
            <a:off x="1219200" y="502333"/>
            <a:ext cx="21945600" cy="1515830"/>
          </a:xfrm>
          <a:prstGeom prst="rect">
            <a:avLst/>
          </a:prstGeom>
        </p:spPr>
        <p:txBody>
          <a:bodyPr anchor="b"/>
          <a:lstStyle>
            <a:lvl1pPr>
              <a:defRPr spc="-66" sz="6700" u="sng">
                <a:solidFill>
                  <a:schemeClr val="accent1">
                    <a:lumOff val="-24499"/>
                  </a:schemeClr>
                </a:solidFill>
                <a:latin typeface="Times New Roman"/>
                <a:ea typeface="Times New Roman"/>
                <a:cs typeface="Times New Roman"/>
                <a:sym typeface="Times New Roman"/>
              </a:defRPr>
            </a:lvl1pPr>
          </a:lstStyle>
          <a:p>
            <a:pPr/>
            <a:r>
              <a:t>Data set</a:t>
            </a:r>
          </a:p>
        </p:txBody>
      </p:sp>
      <p:sp>
        <p:nvSpPr>
          <p:cNvPr id="201" name="Figure 3. VIX correlation"/>
          <p:cNvSpPr txBox="1"/>
          <p:nvPr/>
        </p:nvSpPr>
        <p:spPr>
          <a:xfrm>
            <a:off x="2615790" y="11731756"/>
            <a:ext cx="5037386" cy="639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nSpc>
                <a:spcPct val="30000"/>
              </a:lnSpc>
              <a:defRPr sz="3800">
                <a:solidFill>
                  <a:schemeClr val="accent1">
                    <a:satOff val="2969"/>
                    <a:lumOff val="-11469"/>
                  </a:schemeClr>
                </a:solidFill>
              </a:defRPr>
            </a:lvl1pPr>
          </a:lstStyle>
          <a:p>
            <a:pPr/>
            <a:r>
              <a:t>Figure 3. VIX correlation</a:t>
            </a:r>
          </a:p>
        </p:txBody>
      </p:sp>
      <p:sp>
        <p:nvSpPr>
          <p:cNvPr id="202" name="Line"/>
          <p:cNvSpPr/>
          <p:nvPr/>
        </p:nvSpPr>
        <p:spPr>
          <a:xfrm flipV="1">
            <a:off x="2084866" y="3279649"/>
            <a:ext cx="3692544" cy="4832955"/>
          </a:xfrm>
          <a:prstGeom prst="line">
            <a:avLst/>
          </a:prstGeom>
          <a:ln w="25400">
            <a:solidFill>
              <a:schemeClr val="accent6">
                <a:hueOff val="-336662"/>
                <a:satOff val="-1462"/>
                <a:lumOff val="-13603"/>
              </a:schemeClr>
            </a:solidFill>
            <a:miter lim="400000"/>
            <a:headEnd type="oval"/>
            <a:tailEnd type="triangle"/>
          </a:ln>
        </p:spPr>
        <p:txBody>
          <a:bodyPr lIns="50800" tIns="50800" rIns="50800" bIns="50800"/>
          <a:lstStyle/>
          <a:p>
            <a:pPr/>
          </a:p>
        </p:txBody>
      </p:sp>
      <p:sp>
        <p:nvSpPr>
          <p:cNvPr id="203" name="Can be an indicator…"/>
          <p:cNvSpPr txBox="1"/>
          <p:nvPr/>
        </p:nvSpPr>
        <p:spPr>
          <a:xfrm>
            <a:off x="608252" y="8142671"/>
            <a:ext cx="2888953" cy="136748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30000"/>
              </a:lnSpc>
              <a:defRPr sz="2800"/>
            </a:pPr>
            <a:r>
              <a:t>Can be an indicator</a:t>
            </a:r>
          </a:p>
          <a:p>
            <a:pPr>
              <a:lnSpc>
                <a:spcPct val="30000"/>
              </a:lnSpc>
              <a:defRPr sz="2800"/>
            </a:pPr>
            <a:r>
              <a:t>for some predictive</a:t>
            </a:r>
          </a:p>
          <a:p>
            <a:pPr>
              <a:lnSpc>
                <a:spcPct val="30000"/>
              </a:lnSpc>
              <a:defRPr sz="2800"/>
            </a:pPr>
            <a:r>
              <a:t>power of VIX_9d</a:t>
            </a:r>
          </a:p>
        </p:txBody>
      </p:sp>
      <p:sp>
        <p:nvSpPr>
          <p:cNvPr id="204" name="Figure 4. VIX_9d returns…"/>
          <p:cNvSpPr txBox="1"/>
          <p:nvPr/>
        </p:nvSpPr>
        <p:spPr>
          <a:xfrm>
            <a:off x="14553964" y="11488361"/>
            <a:ext cx="5131880" cy="11266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30000"/>
              </a:lnSpc>
              <a:defRPr sz="3800">
                <a:solidFill>
                  <a:schemeClr val="accent1">
                    <a:satOff val="2969"/>
                    <a:lumOff val="-11469"/>
                  </a:schemeClr>
                </a:solidFill>
              </a:defRPr>
            </a:pPr>
            <a:r>
              <a:t>Figure 4. VIX_9d returns </a:t>
            </a:r>
          </a:p>
          <a:p>
            <a:pPr algn="ctr">
              <a:lnSpc>
                <a:spcPct val="30000"/>
              </a:lnSpc>
              <a:defRPr sz="3800">
                <a:solidFill>
                  <a:schemeClr val="accent1">
                    <a:satOff val="2969"/>
                    <a:lumOff val="-11469"/>
                  </a:schemeClr>
                </a:solidFill>
              </a:defRPr>
            </a:pPr>
            <a:r>
              <a:t>distribution</a:t>
            </a:r>
          </a:p>
        </p:txBody>
      </p:sp>
      <p:pic>
        <p:nvPicPr>
          <p:cNvPr id="205" name="Image" descr="Image"/>
          <p:cNvPicPr>
            <a:picLocks noChangeAspect="1"/>
          </p:cNvPicPr>
          <p:nvPr/>
        </p:nvPicPr>
        <p:blipFill>
          <a:blip r:embed="rId5">
            <a:extLst/>
          </a:blip>
          <a:stretch>
            <a:fillRect/>
          </a:stretch>
        </p:blipFill>
        <p:spPr>
          <a:xfrm>
            <a:off x="13966443" y="4488740"/>
            <a:ext cx="5829301" cy="67691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9" name="Image" descr="Image"/>
          <p:cNvPicPr>
            <a:picLocks noChangeAspect="1"/>
          </p:cNvPicPr>
          <p:nvPr/>
        </p:nvPicPr>
        <p:blipFill>
          <a:blip r:embed="rId3">
            <a:extLst/>
          </a:blip>
          <a:srcRect l="0" t="0" r="0" b="0"/>
          <a:stretch>
            <a:fillRect/>
          </a:stretch>
        </p:blipFill>
        <p:spPr>
          <a:xfrm>
            <a:off x="21215266" y="11953794"/>
            <a:ext cx="3160554" cy="1695506"/>
          </a:xfrm>
          <a:prstGeom prst="rect">
            <a:avLst/>
          </a:prstGeom>
          <a:ln w="12700">
            <a:miter lim="400000"/>
          </a:ln>
        </p:spPr>
      </p:pic>
      <p:sp>
        <p:nvSpPr>
          <p:cNvPr id="210" name="Slide Number"/>
          <p:cNvSpPr txBox="1"/>
          <p:nvPr>
            <p:ph type="sldNum" sz="quarter" idx="4294967295"/>
          </p:nvPr>
        </p:nvSpPr>
        <p:spPr>
          <a:xfrm>
            <a:off x="12071984" y="12700000"/>
            <a:ext cx="247651" cy="42926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1" name="Models"/>
          <p:cNvSpPr txBox="1"/>
          <p:nvPr>
            <p:ph type="title"/>
          </p:nvPr>
        </p:nvSpPr>
        <p:spPr>
          <a:xfrm>
            <a:off x="1219199" y="387679"/>
            <a:ext cx="21945601" cy="1515830"/>
          </a:xfrm>
          <a:prstGeom prst="rect">
            <a:avLst/>
          </a:prstGeom>
        </p:spPr>
        <p:txBody>
          <a:bodyPr anchor="b"/>
          <a:lstStyle>
            <a:lvl1pPr>
              <a:defRPr spc="-65" sz="6500" u="sng">
                <a:solidFill>
                  <a:schemeClr val="accent1">
                    <a:lumOff val="-24499"/>
                  </a:schemeClr>
                </a:solidFill>
                <a:latin typeface="Times New Roman"/>
                <a:ea typeface="Times New Roman"/>
                <a:cs typeface="Times New Roman"/>
                <a:sym typeface="Times New Roman"/>
              </a:defRPr>
            </a:lvl1pPr>
          </a:lstStyle>
          <a:p>
            <a:pPr/>
            <a:r>
              <a:t>Models</a:t>
            </a:r>
          </a:p>
        </p:txBody>
      </p:sp>
      <p:sp>
        <p:nvSpPr>
          <p:cNvPr id="212" name="1. A first-order autoregressive model, AR(1)"/>
          <p:cNvSpPr txBox="1"/>
          <p:nvPr/>
        </p:nvSpPr>
        <p:spPr>
          <a:xfrm>
            <a:off x="2127948" y="2458054"/>
            <a:ext cx="8453650" cy="66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just" defTabSz="457200">
              <a:lnSpc>
                <a:spcPct val="200000"/>
              </a:lnSpc>
              <a:spcBef>
                <a:spcPts val="0"/>
              </a:spcBef>
              <a:defRPr sz="3700">
                <a:solidFill>
                  <a:srgbClr val="000000"/>
                </a:solidFill>
                <a:latin typeface="Times Roman"/>
                <a:ea typeface="Times Roman"/>
                <a:cs typeface="Times Roman"/>
                <a:sym typeface="Times Roman"/>
              </a:defRPr>
            </a:pPr>
            <a:r>
              <a:t>1. A first-order autoregressive model, </a:t>
            </a:r>
            <a:r>
              <a:rPr b="1"/>
              <a:t>AR(1)</a:t>
            </a:r>
          </a:p>
        </p:txBody>
      </p:sp>
      <p:sp>
        <p:nvSpPr>
          <p:cNvPr id="213" name="2. Autoregressive conditional heteroscedasticity model, ARCH(1)"/>
          <p:cNvSpPr txBox="1"/>
          <p:nvPr/>
        </p:nvSpPr>
        <p:spPr>
          <a:xfrm>
            <a:off x="2185417" y="4824198"/>
            <a:ext cx="12694222" cy="66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just" defTabSz="457200">
              <a:lnSpc>
                <a:spcPct val="200000"/>
              </a:lnSpc>
              <a:spcBef>
                <a:spcPts val="0"/>
              </a:spcBef>
              <a:defRPr sz="3700">
                <a:solidFill>
                  <a:srgbClr val="000000"/>
                </a:solidFill>
                <a:latin typeface="Times Roman"/>
                <a:ea typeface="Times Roman"/>
                <a:cs typeface="Times Roman"/>
                <a:sym typeface="Times Roman"/>
              </a:defRPr>
            </a:pPr>
            <a:r>
              <a:t>2. Autoregressive conditional heteroscedasticity model, </a:t>
            </a:r>
            <a:r>
              <a:rPr b="1"/>
              <a:t>ARCH(1) </a:t>
            </a:r>
          </a:p>
        </p:txBody>
      </p:sp>
      <p:sp>
        <p:nvSpPr>
          <p:cNvPr id="214" name="3. The generalized autoregressive conditional heteroscedasticity model, GARCH(1,1)"/>
          <p:cNvSpPr txBox="1"/>
          <p:nvPr/>
        </p:nvSpPr>
        <p:spPr>
          <a:xfrm>
            <a:off x="2185417" y="7202790"/>
            <a:ext cx="16312085" cy="66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just" defTabSz="457200">
              <a:lnSpc>
                <a:spcPct val="200000"/>
              </a:lnSpc>
              <a:spcBef>
                <a:spcPts val="0"/>
              </a:spcBef>
              <a:defRPr sz="3700">
                <a:solidFill>
                  <a:srgbClr val="000000"/>
                </a:solidFill>
                <a:latin typeface="Times Roman"/>
                <a:ea typeface="Times Roman"/>
                <a:cs typeface="Times Roman"/>
                <a:sym typeface="Times Roman"/>
              </a:defRPr>
            </a:pPr>
            <a:r>
              <a:t>3. The generalized autoregressive conditional heteroscedasticity model, </a:t>
            </a:r>
            <a:r>
              <a:rPr b="1"/>
              <a:t>GARCH(1,1)</a:t>
            </a:r>
          </a:p>
        </p:txBody>
      </p:sp>
      <p:pic>
        <p:nvPicPr>
          <p:cNvPr id="215" name="Image" descr="Image"/>
          <p:cNvPicPr>
            <a:picLocks noChangeAspect="1"/>
          </p:cNvPicPr>
          <p:nvPr/>
        </p:nvPicPr>
        <p:blipFill>
          <a:blip r:embed="rId4">
            <a:extLst/>
          </a:blip>
          <a:stretch>
            <a:fillRect/>
          </a:stretch>
        </p:blipFill>
        <p:spPr>
          <a:xfrm>
            <a:off x="7907381" y="3510044"/>
            <a:ext cx="7142429" cy="910117"/>
          </a:xfrm>
          <a:prstGeom prst="rect">
            <a:avLst/>
          </a:prstGeom>
          <a:ln w="12700">
            <a:miter lim="400000"/>
          </a:ln>
        </p:spPr>
      </p:pic>
      <p:pic>
        <p:nvPicPr>
          <p:cNvPr id="216" name="Image" descr="Image"/>
          <p:cNvPicPr>
            <a:picLocks noChangeAspect="1"/>
          </p:cNvPicPr>
          <p:nvPr/>
        </p:nvPicPr>
        <p:blipFill>
          <a:blip r:embed="rId5">
            <a:extLst/>
          </a:blip>
          <a:stretch>
            <a:fillRect/>
          </a:stretch>
        </p:blipFill>
        <p:spPr>
          <a:xfrm>
            <a:off x="4586716" y="5856883"/>
            <a:ext cx="15210568" cy="973624"/>
          </a:xfrm>
          <a:prstGeom prst="rect">
            <a:avLst/>
          </a:prstGeom>
          <a:ln w="12700">
            <a:miter lim="400000"/>
          </a:ln>
        </p:spPr>
      </p:pic>
      <p:pic>
        <p:nvPicPr>
          <p:cNvPr id="217" name="Image" descr="Image"/>
          <p:cNvPicPr>
            <a:picLocks noChangeAspect="1"/>
          </p:cNvPicPr>
          <p:nvPr/>
        </p:nvPicPr>
        <p:blipFill>
          <a:blip r:embed="rId6">
            <a:extLst/>
          </a:blip>
          <a:stretch>
            <a:fillRect/>
          </a:stretch>
        </p:blipFill>
        <p:spPr>
          <a:xfrm>
            <a:off x="2590242" y="8405288"/>
            <a:ext cx="18044897" cy="1226534"/>
          </a:xfrm>
          <a:prstGeom prst="rect">
            <a:avLst/>
          </a:prstGeom>
          <a:ln w="12700">
            <a:miter lim="400000"/>
          </a:ln>
        </p:spPr>
      </p:pic>
      <p:sp>
        <p:nvSpPr>
          <p:cNvPr id="218" name="4. The Realized  GARCH model,  Realized GARCH(1,1)"/>
          <p:cNvSpPr txBox="1"/>
          <p:nvPr/>
        </p:nvSpPr>
        <p:spPr>
          <a:xfrm>
            <a:off x="2185417" y="9581383"/>
            <a:ext cx="11081235" cy="66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just" defTabSz="457200">
              <a:lnSpc>
                <a:spcPct val="200000"/>
              </a:lnSpc>
              <a:spcBef>
                <a:spcPts val="0"/>
              </a:spcBef>
              <a:defRPr sz="3700">
                <a:solidFill>
                  <a:srgbClr val="000000"/>
                </a:solidFill>
                <a:latin typeface="Times Roman"/>
                <a:ea typeface="Times Roman"/>
                <a:cs typeface="Times Roman"/>
                <a:sym typeface="Times Roman"/>
              </a:defRPr>
            </a:pPr>
            <a:r>
              <a:t>4. The Realized  GARCH model,  </a:t>
            </a:r>
            <a:r>
              <a:rPr b="1"/>
              <a:t>Realized GARCH(1,1)</a:t>
            </a:r>
          </a:p>
        </p:txBody>
      </p:sp>
      <p:pic>
        <p:nvPicPr>
          <p:cNvPr id="219" name="Image" descr="Image"/>
          <p:cNvPicPr>
            <a:picLocks noChangeAspect="1"/>
          </p:cNvPicPr>
          <p:nvPr/>
        </p:nvPicPr>
        <p:blipFill>
          <a:blip r:embed="rId7">
            <a:extLst/>
          </a:blip>
          <a:stretch>
            <a:fillRect/>
          </a:stretch>
        </p:blipFill>
        <p:spPr>
          <a:xfrm>
            <a:off x="3148807" y="10455627"/>
            <a:ext cx="16927767" cy="203052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Model 1 - AR(1)"/>
          <p:cNvSpPr txBox="1"/>
          <p:nvPr>
            <p:ph type="title"/>
          </p:nvPr>
        </p:nvSpPr>
        <p:spPr>
          <a:xfrm>
            <a:off x="1948372" y="462883"/>
            <a:ext cx="20487256" cy="1385737"/>
          </a:xfrm>
          <a:prstGeom prst="rect">
            <a:avLst/>
          </a:prstGeom>
        </p:spPr>
        <p:txBody>
          <a:bodyPr anchor="b"/>
          <a:lstStyle/>
          <a:p>
            <a:pPr>
              <a:defRPr spc="-65" sz="6500" u="sng">
                <a:solidFill>
                  <a:schemeClr val="accent1">
                    <a:lumOff val="-24499"/>
                  </a:schemeClr>
                </a:solidFill>
                <a:latin typeface="Times New Roman"/>
                <a:ea typeface="Times New Roman"/>
                <a:cs typeface="Times New Roman"/>
                <a:sym typeface="Times New Roman"/>
              </a:defRPr>
            </a:pPr>
            <a:r>
              <a:t>Model 1 - </a:t>
            </a:r>
            <a:r>
              <a:rPr b="1"/>
              <a:t>AR(1)</a:t>
            </a:r>
          </a:p>
        </p:txBody>
      </p:sp>
      <p:pic>
        <p:nvPicPr>
          <p:cNvPr id="224" name="Image" descr="Image"/>
          <p:cNvPicPr>
            <a:picLocks noChangeAspect="1"/>
          </p:cNvPicPr>
          <p:nvPr/>
        </p:nvPicPr>
        <p:blipFill>
          <a:blip r:embed="rId3">
            <a:extLst/>
          </a:blip>
          <a:stretch>
            <a:fillRect/>
          </a:stretch>
        </p:blipFill>
        <p:spPr>
          <a:xfrm>
            <a:off x="-16226" y="2116171"/>
            <a:ext cx="10676603" cy="2658766"/>
          </a:xfrm>
          <a:prstGeom prst="rect">
            <a:avLst/>
          </a:prstGeom>
          <a:ln w="12700">
            <a:miter lim="400000"/>
          </a:ln>
        </p:spPr>
      </p:pic>
      <p:pic>
        <p:nvPicPr>
          <p:cNvPr id="225" name="Image" descr="Image"/>
          <p:cNvPicPr>
            <a:picLocks noChangeAspect="1"/>
          </p:cNvPicPr>
          <p:nvPr/>
        </p:nvPicPr>
        <p:blipFill>
          <a:blip r:embed="rId4">
            <a:extLst/>
          </a:blip>
          <a:stretch>
            <a:fillRect/>
          </a:stretch>
        </p:blipFill>
        <p:spPr>
          <a:xfrm>
            <a:off x="10221333" y="2116171"/>
            <a:ext cx="14256128" cy="5913791"/>
          </a:xfrm>
          <a:prstGeom prst="rect">
            <a:avLst/>
          </a:prstGeom>
          <a:ln w="12700">
            <a:miter lim="400000"/>
          </a:ln>
        </p:spPr>
      </p:pic>
      <p:pic>
        <p:nvPicPr>
          <p:cNvPr id="226" name="Image" descr="Image"/>
          <p:cNvPicPr>
            <a:picLocks noChangeAspect="1"/>
          </p:cNvPicPr>
          <p:nvPr/>
        </p:nvPicPr>
        <p:blipFill>
          <a:blip r:embed="rId5">
            <a:extLst/>
          </a:blip>
          <a:stretch>
            <a:fillRect/>
          </a:stretch>
        </p:blipFill>
        <p:spPr>
          <a:xfrm>
            <a:off x="2386743" y="5292754"/>
            <a:ext cx="5176074" cy="2486942"/>
          </a:xfrm>
          <a:prstGeom prst="rect">
            <a:avLst/>
          </a:prstGeom>
          <a:ln w="12700">
            <a:miter lim="400000"/>
          </a:ln>
        </p:spPr>
      </p:pic>
      <p:pic>
        <p:nvPicPr>
          <p:cNvPr id="227" name="Image" descr="Image"/>
          <p:cNvPicPr>
            <a:picLocks noChangeAspect="1"/>
          </p:cNvPicPr>
          <p:nvPr/>
        </p:nvPicPr>
        <p:blipFill>
          <a:blip r:embed="rId6">
            <a:extLst/>
          </a:blip>
          <a:stretch>
            <a:fillRect/>
          </a:stretch>
        </p:blipFill>
        <p:spPr>
          <a:xfrm>
            <a:off x="17206548" y="7987980"/>
            <a:ext cx="7098008" cy="4211088"/>
          </a:xfrm>
          <a:prstGeom prst="rect">
            <a:avLst/>
          </a:prstGeom>
          <a:ln w="12700">
            <a:miter lim="400000"/>
          </a:ln>
        </p:spPr>
      </p:pic>
      <p:pic>
        <p:nvPicPr>
          <p:cNvPr id="228" name="Image" descr="Image"/>
          <p:cNvPicPr>
            <a:picLocks noChangeAspect="1"/>
          </p:cNvPicPr>
          <p:nvPr/>
        </p:nvPicPr>
        <p:blipFill>
          <a:blip r:embed="rId7">
            <a:extLst/>
          </a:blip>
          <a:srcRect l="0" t="0" r="0" b="0"/>
          <a:stretch>
            <a:fillRect/>
          </a:stretch>
        </p:blipFill>
        <p:spPr>
          <a:xfrm>
            <a:off x="21215266" y="11953794"/>
            <a:ext cx="3160554" cy="1695506"/>
          </a:xfrm>
          <a:prstGeom prst="rect">
            <a:avLst/>
          </a:prstGeom>
          <a:ln w="12700">
            <a:miter lim="400000"/>
          </a:ln>
        </p:spPr>
      </p:pic>
      <p:pic>
        <p:nvPicPr>
          <p:cNvPr id="229" name="Image" descr="Image"/>
          <p:cNvPicPr>
            <a:picLocks noChangeAspect="1"/>
          </p:cNvPicPr>
          <p:nvPr/>
        </p:nvPicPr>
        <p:blipFill>
          <a:blip r:embed="rId8">
            <a:extLst/>
          </a:blip>
          <a:stretch>
            <a:fillRect/>
          </a:stretch>
        </p:blipFill>
        <p:spPr>
          <a:xfrm>
            <a:off x="21852" y="8297514"/>
            <a:ext cx="17224178" cy="499752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3" name="Image" descr="Image"/>
          <p:cNvPicPr>
            <a:picLocks noChangeAspect="1"/>
          </p:cNvPicPr>
          <p:nvPr/>
        </p:nvPicPr>
        <p:blipFill>
          <a:blip r:embed="rId3">
            <a:extLst/>
          </a:blip>
          <a:stretch>
            <a:fillRect/>
          </a:stretch>
        </p:blipFill>
        <p:spPr>
          <a:xfrm>
            <a:off x="-101246" y="2111556"/>
            <a:ext cx="10756356" cy="2663382"/>
          </a:xfrm>
          <a:prstGeom prst="rect">
            <a:avLst/>
          </a:prstGeom>
          <a:ln w="12700">
            <a:miter lim="400000"/>
          </a:ln>
        </p:spPr>
      </p:pic>
      <p:sp>
        <p:nvSpPr>
          <p:cNvPr id="234" name="Model 1 - ARCH(1)"/>
          <p:cNvSpPr txBox="1"/>
          <p:nvPr>
            <p:ph type="title"/>
          </p:nvPr>
        </p:nvSpPr>
        <p:spPr>
          <a:xfrm>
            <a:off x="1948372" y="462883"/>
            <a:ext cx="20487256" cy="1385737"/>
          </a:xfrm>
          <a:prstGeom prst="rect">
            <a:avLst/>
          </a:prstGeom>
        </p:spPr>
        <p:txBody>
          <a:bodyPr anchor="b"/>
          <a:lstStyle/>
          <a:p>
            <a:pPr>
              <a:defRPr spc="-65" sz="6500" u="sng">
                <a:solidFill>
                  <a:schemeClr val="accent1">
                    <a:lumOff val="-24499"/>
                  </a:schemeClr>
                </a:solidFill>
                <a:latin typeface="Times New Roman"/>
                <a:ea typeface="Times New Roman"/>
                <a:cs typeface="Times New Roman"/>
                <a:sym typeface="Times New Roman"/>
              </a:defRPr>
            </a:pPr>
            <a:r>
              <a:t>Model 1 - </a:t>
            </a:r>
            <a:r>
              <a:rPr b="1"/>
              <a:t>ARCH(1)</a:t>
            </a:r>
          </a:p>
        </p:txBody>
      </p:sp>
      <p:pic>
        <p:nvPicPr>
          <p:cNvPr id="235" name="Image" descr="Image"/>
          <p:cNvPicPr>
            <a:picLocks noChangeAspect="1"/>
          </p:cNvPicPr>
          <p:nvPr/>
        </p:nvPicPr>
        <p:blipFill>
          <a:blip r:embed="rId4">
            <a:extLst/>
          </a:blip>
          <a:srcRect l="0" t="0" r="0" b="0"/>
          <a:stretch>
            <a:fillRect/>
          </a:stretch>
        </p:blipFill>
        <p:spPr>
          <a:xfrm>
            <a:off x="21215266" y="11953794"/>
            <a:ext cx="3160554" cy="1695506"/>
          </a:xfrm>
          <a:prstGeom prst="rect">
            <a:avLst/>
          </a:prstGeom>
          <a:ln w="12700">
            <a:miter lim="400000"/>
          </a:ln>
        </p:spPr>
      </p:pic>
      <p:pic>
        <p:nvPicPr>
          <p:cNvPr id="236" name="Image" descr="Image"/>
          <p:cNvPicPr>
            <a:picLocks noChangeAspect="1"/>
          </p:cNvPicPr>
          <p:nvPr/>
        </p:nvPicPr>
        <p:blipFill>
          <a:blip r:embed="rId5">
            <a:extLst/>
          </a:blip>
          <a:stretch>
            <a:fillRect/>
          </a:stretch>
        </p:blipFill>
        <p:spPr>
          <a:xfrm>
            <a:off x="2814857" y="5323977"/>
            <a:ext cx="4924150" cy="2105722"/>
          </a:xfrm>
          <a:prstGeom prst="rect">
            <a:avLst/>
          </a:prstGeom>
          <a:ln w="12700">
            <a:miter lim="400000"/>
          </a:ln>
        </p:spPr>
      </p:pic>
      <p:pic>
        <p:nvPicPr>
          <p:cNvPr id="237" name="Image" descr="Image"/>
          <p:cNvPicPr>
            <a:picLocks noChangeAspect="1"/>
          </p:cNvPicPr>
          <p:nvPr/>
        </p:nvPicPr>
        <p:blipFill>
          <a:blip r:embed="rId6">
            <a:extLst/>
          </a:blip>
          <a:stretch>
            <a:fillRect/>
          </a:stretch>
        </p:blipFill>
        <p:spPr>
          <a:xfrm>
            <a:off x="10172629" y="1846608"/>
            <a:ext cx="14157082" cy="5384064"/>
          </a:xfrm>
          <a:prstGeom prst="rect">
            <a:avLst/>
          </a:prstGeom>
          <a:ln w="12700">
            <a:miter lim="400000"/>
          </a:ln>
        </p:spPr>
      </p:pic>
      <p:pic>
        <p:nvPicPr>
          <p:cNvPr id="238" name="Image" descr="Image"/>
          <p:cNvPicPr>
            <a:picLocks noChangeAspect="1"/>
          </p:cNvPicPr>
          <p:nvPr/>
        </p:nvPicPr>
        <p:blipFill>
          <a:blip r:embed="rId7">
            <a:extLst/>
          </a:blip>
          <a:stretch>
            <a:fillRect/>
          </a:stretch>
        </p:blipFill>
        <p:spPr>
          <a:xfrm>
            <a:off x="8833" y="7978739"/>
            <a:ext cx="19507126" cy="544551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3_ClassicWhite">
  <a:themeElements>
    <a:clrScheme name="23_ClassicWhite">
      <a:dk1>
        <a:srgbClr val="1D3D75"/>
      </a:dk1>
      <a:lt1>
        <a:srgbClr val="FFFFFF"/>
      </a:lt1>
      <a:dk2>
        <a:srgbClr val="5E5E5E"/>
      </a:dk2>
      <a:lt2>
        <a:srgbClr val="D5D5D5"/>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Canela Bold"/>
        <a:ea typeface="Canela Bold"/>
        <a:cs typeface="Canela Bold"/>
      </a:majorFont>
      <a:minorFont>
        <a:latin typeface="Canela Bold"/>
        <a:ea typeface="Canela Bold"/>
        <a:cs typeface="Canela Bold"/>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1303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3_ClassicWhite">
  <a:themeElements>
    <a:clrScheme name="23_ClassicWhite">
      <a:dk1>
        <a:srgbClr val="000000"/>
      </a:dk1>
      <a:lt1>
        <a:srgbClr val="FFFFFF"/>
      </a:lt1>
      <a:dk2>
        <a:srgbClr val="5E5E5E"/>
      </a:dk2>
      <a:lt2>
        <a:srgbClr val="D5D5D5"/>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Canela Bold"/>
        <a:ea typeface="Canela Bold"/>
        <a:cs typeface="Canela Bold"/>
      </a:majorFont>
      <a:minorFont>
        <a:latin typeface="Canela Bold"/>
        <a:ea typeface="Canela Bold"/>
        <a:cs typeface="Canela Bold"/>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1303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l" defTabSz="2438338" rtl="0" fontAlgn="auto" latinLnBrk="0" hangingPunct="0">
          <a:lnSpc>
            <a:spcPct val="90000"/>
          </a:lnSpc>
          <a:spcBef>
            <a:spcPts val="2400"/>
          </a:spcBef>
          <a:spcAft>
            <a:spcPts val="0"/>
          </a:spcAft>
          <a:buClrTx/>
          <a:buSzTx/>
          <a:buFontTx/>
          <a:buNone/>
          <a:tabLst/>
          <a:defRPr b="0" baseline="0" cap="none" i="0" spc="0" strike="noStrike" sz="4400" u="none" kumimoji="0" normalizeH="0">
            <a:ln>
              <a:noFill/>
            </a:ln>
            <a:solidFill>
              <a:schemeClr val="accent1">
                <a:lumOff val="-24499"/>
              </a:schemeClr>
            </a:solidFill>
            <a:effectLst/>
            <a:uFillTx/>
            <a:latin typeface="Times New Roman"/>
            <a:ea typeface="Times New Roman"/>
            <a:cs typeface="Times New Roman"/>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